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309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310" r:id="rId29"/>
    <p:sldId id="286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8" r:id="rId4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DA251-C8EE-40ED-AE23-BDA2FDC5EFD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42550-2924-4FA8-AC3D-233D73A55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2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39364" y="566928"/>
            <a:ext cx="4065270" cy="556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EB60-5DAB-4BD1-B263-49296E5CBA3A}" type="datetime1">
              <a:rPr lang="en-US" smtClean="0"/>
              <a:t>8/14/2018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773F-5301-439A-BE29-0D2FB13B8432}" type="datetime1">
              <a:rPr lang="en-US" smtClean="0"/>
              <a:t>8/14/2018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283C-2F76-40A4-9BD8-D7F92FEFBB1B}" type="datetime1">
              <a:rPr lang="en-US" smtClean="0"/>
              <a:t>8/14/2018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EF880-1683-4E16-A8F4-8671ADBD1FD0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44E8-4FB5-4748-ADCF-D32506F638F6}" type="datetime1">
              <a:rPr lang="en-US" smtClean="0"/>
              <a:t>8/14/2018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817" y="287020"/>
            <a:ext cx="8354364" cy="1009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444" y="1079436"/>
            <a:ext cx="7614284" cy="406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1E5E-C4C1-4C8B-8B46-0DA517C654BA}" type="datetime1">
              <a:rPr lang="en-US" smtClean="0"/>
              <a:t>8/14/2018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illblowingsmoke.org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illblowingsmoke.org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JayE.Quintana@state.nm.u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TobaccoProducts/GuidanceComplianceRegulatoryInformation/ucm246" TargetMode="External"/><Relationship Id="rId2" Type="http://schemas.openxmlformats.org/officeDocument/2006/relationships/hyperlink" Target="http://www.samhsa.gov/prevention/2011-Annual-Synar-Repor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666" y="1377441"/>
            <a:ext cx="282956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/>
              <a:t>Intro to</a:t>
            </a:r>
            <a:r>
              <a:rPr sz="4000" spc="-80" dirty="0"/>
              <a:t> </a:t>
            </a:r>
            <a:r>
              <a:rPr sz="4000" spc="-15" dirty="0"/>
              <a:t>Synar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438400" y="2895600"/>
            <a:ext cx="4159758" cy="1682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5" dirty="0" smtClean="0">
                <a:latin typeface="Calibri"/>
                <a:cs typeface="Calibri"/>
              </a:rPr>
              <a:t>Jay Quintana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lang="en-US" sz="3200" spc="-5" dirty="0" smtClean="0">
                <a:latin typeface="Calibri"/>
                <a:cs typeface="Calibri"/>
              </a:rPr>
              <a:t>Program Coordinator</a:t>
            </a: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0">
              <a:lnSpc>
                <a:spcPct val="100000"/>
              </a:lnSpc>
            </a:pPr>
            <a:r>
              <a:rPr sz="4000" spc="-15" dirty="0"/>
              <a:t>Penalty </a:t>
            </a:r>
            <a:r>
              <a:rPr sz="4000" spc="-35" dirty="0"/>
              <a:t>for</a:t>
            </a:r>
            <a:r>
              <a:rPr sz="4000" spc="-60" dirty="0"/>
              <a:t> </a:t>
            </a:r>
            <a:r>
              <a:rPr sz="4000" spc="-10" dirty="0"/>
              <a:t>Noncompliance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21640" y="2271903"/>
            <a:ext cx="7839709" cy="161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Calibri"/>
                <a:cs typeface="Calibri"/>
              </a:rPr>
              <a:t>States </a:t>
            </a:r>
            <a:r>
              <a:rPr sz="2600" spc="-5" dirty="0">
                <a:latin typeface="Calibri"/>
                <a:cs typeface="Calibri"/>
              </a:rPr>
              <a:t>that do not </a:t>
            </a:r>
            <a:r>
              <a:rPr sz="2600" spc="-10" dirty="0">
                <a:latin typeface="Calibri"/>
                <a:cs typeface="Calibri"/>
              </a:rPr>
              <a:t>comply </a:t>
            </a:r>
            <a:r>
              <a:rPr sz="2600" dirty="0">
                <a:latin typeface="Calibri"/>
                <a:cs typeface="Calibri"/>
              </a:rPr>
              <a:t>with the </a:t>
            </a:r>
            <a:r>
              <a:rPr sz="2600" spc="-10" dirty="0">
                <a:latin typeface="Calibri"/>
                <a:cs typeface="Calibri"/>
              </a:rPr>
              <a:t>Synar requirements  are </a:t>
            </a:r>
            <a:r>
              <a:rPr sz="2600" spc="-5" dirty="0">
                <a:latin typeface="Calibri"/>
                <a:cs typeface="Calibri"/>
              </a:rPr>
              <a:t>subject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penalty of </a:t>
            </a:r>
            <a:r>
              <a:rPr sz="2600" dirty="0">
                <a:latin typeface="Calibri"/>
                <a:cs typeface="Calibri"/>
              </a:rPr>
              <a:t>40 </a:t>
            </a:r>
            <a:r>
              <a:rPr sz="2600" spc="-10" dirty="0">
                <a:latin typeface="Calibri"/>
                <a:cs typeface="Calibri"/>
              </a:rPr>
              <a:t>percent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their </a:t>
            </a:r>
            <a:r>
              <a:rPr sz="2600" spc="-15" dirty="0">
                <a:latin typeface="Calibri"/>
                <a:cs typeface="Calibri"/>
              </a:rPr>
              <a:t>Federal  </a:t>
            </a:r>
            <a:r>
              <a:rPr sz="2600" spc="-10" dirty="0">
                <a:latin typeface="Calibri"/>
                <a:cs typeface="Calibri"/>
              </a:rPr>
              <a:t>Substance </a:t>
            </a:r>
            <a:r>
              <a:rPr sz="2600" dirty="0">
                <a:latin typeface="Calibri"/>
                <a:cs typeface="Calibri"/>
              </a:rPr>
              <a:t>Abuse </a:t>
            </a:r>
            <a:r>
              <a:rPr sz="2600" spc="-10" dirty="0">
                <a:latin typeface="Calibri"/>
                <a:cs typeface="Calibri"/>
              </a:rPr>
              <a:t>Prevention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30" dirty="0">
                <a:latin typeface="Calibri"/>
                <a:cs typeface="Calibri"/>
              </a:rPr>
              <a:t>Treatment </a:t>
            </a:r>
            <a:r>
              <a:rPr sz="2600" dirty="0">
                <a:latin typeface="Calibri"/>
                <a:cs typeface="Calibri"/>
              </a:rPr>
              <a:t>Block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Grant  </a:t>
            </a:r>
            <a:r>
              <a:rPr sz="2600" spc="-5" dirty="0">
                <a:latin typeface="Calibri"/>
                <a:cs typeface="Calibri"/>
              </a:rPr>
              <a:t>funding.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380" y="2992120"/>
            <a:ext cx="540829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/>
              <a:t>State </a:t>
            </a:r>
            <a:r>
              <a:rPr sz="3200" spc="-10" dirty="0"/>
              <a:t>Synar </a:t>
            </a:r>
            <a:r>
              <a:rPr sz="3200" spc="-15" dirty="0"/>
              <a:t>Program </a:t>
            </a:r>
            <a:r>
              <a:rPr sz="3200" spc="-5" dirty="0"/>
              <a:t>Compliance</a:t>
            </a:r>
            <a:endParaRPr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9841" y="441071"/>
            <a:ext cx="1006475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>
                <a:latin typeface="Calibri"/>
                <a:cs typeface="Calibri"/>
              </a:rPr>
              <a:t>L</a:t>
            </a:r>
            <a:r>
              <a:rPr sz="4800" spc="-30" dirty="0">
                <a:latin typeface="Calibri"/>
                <a:cs typeface="Calibri"/>
              </a:rPr>
              <a:t>a</a:t>
            </a:r>
            <a:r>
              <a:rPr sz="4800" dirty="0">
                <a:latin typeface="Calibri"/>
                <a:cs typeface="Calibri"/>
              </a:rPr>
              <a:t>w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0113" y="1622805"/>
            <a:ext cx="629983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State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10" dirty="0">
                <a:latin typeface="Calibri"/>
                <a:cs typeface="Calibri"/>
              </a:rPr>
              <a:t>New </a:t>
            </a:r>
            <a:r>
              <a:rPr sz="2800" b="1" spc="-15" dirty="0">
                <a:latin typeface="Calibri"/>
                <a:cs typeface="Calibri"/>
              </a:rPr>
              <a:t>Mexico </a:t>
            </a:r>
            <a:r>
              <a:rPr sz="2800" b="1" spc="-40" dirty="0">
                <a:latin typeface="Calibri"/>
                <a:cs typeface="Calibri"/>
              </a:rPr>
              <a:t>Tobacco </a:t>
            </a:r>
            <a:r>
              <a:rPr sz="2800" b="1" spc="-10" dirty="0">
                <a:latin typeface="Calibri"/>
                <a:cs typeface="Calibri"/>
              </a:rPr>
              <a:t>Products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711830"/>
            <a:ext cx="7906384" cy="310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00" dirty="0">
                <a:latin typeface="Calibri"/>
                <a:cs typeface="Calibri"/>
              </a:rPr>
              <a:t>“A </a:t>
            </a:r>
            <a:r>
              <a:rPr sz="2400" spc="-10" dirty="0">
                <a:latin typeface="Calibri"/>
                <a:cs typeface="Calibri"/>
              </a:rPr>
              <a:t>PERSON LESS </a:t>
            </a:r>
            <a:r>
              <a:rPr sz="2400" spc="-5" dirty="0">
                <a:latin typeface="Calibri"/>
                <a:cs typeface="Calibri"/>
              </a:rPr>
              <a:t>THAN </a:t>
            </a:r>
            <a:r>
              <a:rPr sz="2400" dirty="0">
                <a:latin typeface="Calibri"/>
                <a:cs typeface="Calibri"/>
              </a:rPr>
              <a:t>18 </a:t>
            </a:r>
            <a:r>
              <a:rPr sz="2400" spc="-15" dirty="0">
                <a:latin typeface="Calibri"/>
                <a:cs typeface="Calibri"/>
              </a:rPr>
              <a:t>YEARS </a:t>
            </a:r>
            <a:r>
              <a:rPr sz="2400" spc="-5" dirty="0">
                <a:latin typeface="Calibri"/>
                <a:cs typeface="Calibri"/>
              </a:rPr>
              <a:t>OF AGE </a:t>
            </a:r>
            <a:r>
              <a:rPr sz="2400" dirty="0">
                <a:latin typeface="Calibri"/>
                <a:cs typeface="Calibri"/>
              </a:rPr>
              <a:t>WHO </a:t>
            </a:r>
            <a:r>
              <a:rPr sz="2400" spc="-10" dirty="0">
                <a:latin typeface="Calibri"/>
                <a:cs typeface="Calibri"/>
              </a:rPr>
              <a:t>PURCHASES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25" dirty="0">
                <a:latin typeface="Calibri"/>
                <a:cs typeface="Calibri"/>
              </a:rPr>
              <a:t>TOBACCO </a:t>
            </a:r>
            <a:r>
              <a:rPr sz="2400" spc="-40" dirty="0">
                <a:latin typeface="Calibri"/>
                <a:cs typeface="Calibri"/>
              </a:rPr>
              <a:t>PRODUCT, </a:t>
            </a:r>
            <a:r>
              <a:rPr sz="2400" dirty="0">
                <a:latin typeface="Calibri"/>
                <a:cs typeface="Calibri"/>
              </a:rPr>
              <a:t>AN E-CIGARETTE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NICOTINE </a:t>
            </a:r>
            <a:r>
              <a:rPr sz="2400" spc="-5" dirty="0">
                <a:latin typeface="Calibri"/>
                <a:cs typeface="Calibri"/>
              </a:rPr>
              <a:t>LIQUID  </a:t>
            </a:r>
            <a:r>
              <a:rPr sz="2400" spc="-30" dirty="0">
                <a:latin typeface="Calibri"/>
                <a:cs typeface="Calibri"/>
              </a:rPr>
              <a:t>CONTAINER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SUBJECT </a:t>
            </a:r>
            <a:r>
              <a:rPr sz="2400" spc="-4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FINE OF </a:t>
            </a:r>
            <a:r>
              <a:rPr sz="2400" dirty="0">
                <a:latin typeface="Calibri"/>
                <a:cs typeface="Calibri"/>
              </a:rPr>
              <a:t>UP </a:t>
            </a:r>
            <a:r>
              <a:rPr sz="2400" spc="-4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$100.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4572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PERSON </a:t>
            </a:r>
            <a:r>
              <a:rPr sz="2400" dirty="0">
                <a:latin typeface="Calibri"/>
                <a:cs typeface="Calibri"/>
              </a:rPr>
              <a:t>WHO </a:t>
            </a:r>
            <a:r>
              <a:rPr sz="2400" spc="-5" dirty="0">
                <a:latin typeface="Calibri"/>
                <a:cs typeface="Calibri"/>
              </a:rPr>
              <a:t>SELLS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TOBACCO </a:t>
            </a:r>
            <a:r>
              <a:rPr sz="2400" spc="-40" dirty="0">
                <a:latin typeface="Calibri"/>
                <a:cs typeface="Calibri"/>
              </a:rPr>
              <a:t>PRODUCT,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5" dirty="0">
                <a:latin typeface="Calibri"/>
                <a:cs typeface="Calibri"/>
              </a:rPr>
              <a:t>E-  </a:t>
            </a:r>
            <a:r>
              <a:rPr sz="2400" dirty="0">
                <a:latin typeface="Calibri"/>
                <a:cs typeface="Calibri"/>
              </a:rPr>
              <a:t>CIGARETTE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NICOTINE </a:t>
            </a:r>
            <a:r>
              <a:rPr sz="2400" spc="-5" dirty="0">
                <a:latin typeface="Calibri"/>
                <a:cs typeface="Calibri"/>
              </a:rPr>
              <a:t>LIQUID </a:t>
            </a:r>
            <a:r>
              <a:rPr sz="2400" spc="-30" dirty="0">
                <a:latin typeface="Calibri"/>
                <a:cs typeface="Calibri"/>
              </a:rPr>
              <a:t>CONTAINER </a:t>
            </a:r>
            <a:r>
              <a:rPr sz="2400" spc="-4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PERSON  LESS </a:t>
            </a:r>
            <a:r>
              <a:rPr sz="2400" spc="-5" dirty="0">
                <a:latin typeface="Calibri"/>
                <a:cs typeface="Calibri"/>
              </a:rPr>
              <a:t>THAN </a:t>
            </a:r>
            <a:r>
              <a:rPr sz="2400" dirty="0">
                <a:latin typeface="Calibri"/>
                <a:cs typeface="Calibri"/>
              </a:rPr>
              <a:t>18 </a:t>
            </a:r>
            <a:r>
              <a:rPr sz="2400" spc="-15" dirty="0">
                <a:latin typeface="Calibri"/>
                <a:cs typeface="Calibri"/>
              </a:rPr>
              <a:t>YEARS </a:t>
            </a:r>
            <a:r>
              <a:rPr sz="2400" spc="-5" dirty="0">
                <a:latin typeface="Calibri"/>
                <a:cs typeface="Calibri"/>
              </a:rPr>
              <a:t>OF AGE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SUBJECT </a:t>
            </a:r>
            <a:r>
              <a:rPr sz="2400" spc="-4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FINE OF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0" dirty="0">
                <a:latin typeface="Calibri"/>
                <a:cs typeface="Calibri"/>
              </a:rPr>
              <a:t>$1,000.”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8360" y="2177669"/>
            <a:ext cx="300164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What’s</a:t>
            </a:r>
            <a:r>
              <a:rPr spc="-195" dirty="0"/>
              <a:t> </a:t>
            </a:r>
            <a:r>
              <a:rPr spc="-15" dirty="0"/>
              <a:t>New?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935" y="1473835"/>
            <a:ext cx="4172330" cy="2428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46877" y="1609597"/>
            <a:ext cx="2154428" cy="2505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935" y="4107434"/>
            <a:ext cx="2241677" cy="1973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3691" y="4352785"/>
            <a:ext cx="1145768" cy="14785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102" rIns="0" bIns="0" rtlCol="0">
            <a:spAutoFit/>
          </a:bodyPr>
          <a:lstStyle/>
          <a:p>
            <a:pPr marL="1331595">
              <a:lnSpc>
                <a:spcPct val="100000"/>
              </a:lnSpc>
            </a:pPr>
            <a:r>
              <a:rPr spc="-15" dirty="0"/>
              <a:t>Components </a:t>
            </a:r>
            <a:r>
              <a:rPr dirty="0"/>
              <a:t>of</a:t>
            </a:r>
            <a:r>
              <a:rPr spc="-70" dirty="0"/>
              <a:t> </a:t>
            </a:r>
            <a:r>
              <a:rPr spc="-50" dirty="0"/>
              <a:t>E‐Cigarettes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85800" y="152400"/>
            <a:ext cx="8354364" cy="1009015"/>
          </a:xfrm>
          <a:prstGeom prst="rect">
            <a:avLst/>
          </a:prstGeom>
        </p:spPr>
        <p:txBody>
          <a:bodyPr vert="horz" wrap="square" lIns="0" tIns="316102" rIns="0" bIns="0" rtlCol="0">
            <a:spAutoFit/>
          </a:bodyPr>
          <a:lstStyle/>
          <a:p>
            <a:pPr marL="3855720" algn="l">
              <a:lnSpc>
                <a:spcPct val="100000"/>
              </a:lnSpc>
            </a:pPr>
            <a:r>
              <a:rPr spc="-45" dirty="0"/>
              <a:t>Refill</a:t>
            </a:r>
            <a:r>
              <a:rPr spc="-95" dirty="0"/>
              <a:t> </a:t>
            </a:r>
            <a:r>
              <a:rPr spc="-60" dirty="0"/>
              <a:t>Flavors</a:t>
            </a:r>
          </a:p>
        </p:txBody>
      </p:sp>
      <p:sp>
        <p:nvSpPr>
          <p:cNvPr id="3" name="object 3"/>
          <p:cNvSpPr/>
          <p:nvPr/>
        </p:nvSpPr>
        <p:spPr>
          <a:xfrm>
            <a:off x="1450594" y="1554416"/>
            <a:ext cx="6450710" cy="4900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5205" y="659511"/>
            <a:ext cx="1886331" cy="2109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9231" y="868692"/>
            <a:ext cx="2162048" cy="847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23434" y="432308"/>
            <a:ext cx="3450463" cy="2564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237" y="2790189"/>
            <a:ext cx="2267966" cy="16405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53104" y="3087370"/>
            <a:ext cx="5320791" cy="2249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2817" y="1466456"/>
            <a:ext cx="7146163" cy="4735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271" rIns="0" bIns="0" rtlCol="0">
            <a:spAutoFit/>
          </a:bodyPr>
          <a:lstStyle/>
          <a:p>
            <a:pPr marL="1496695">
              <a:lnSpc>
                <a:spcPct val="100000"/>
              </a:lnSpc>
            </a:pPr>
            <a:r>
              <a:rPr spc="-85" dirty="0"/>
              <a:t>Vapor</a:t>
            </a:r>
            <a:r>
              <a:rPr spc="-140" dirty="0"/>
              <a:t> </a:t>
            </a:r>
            <a:r>
              <a:rPr spc="-5" dirty="0"/>
              <a:t>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112" y="1070343"/>
            <a:ext cx="7739126" cy="4639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6933" y="5936081"/>
            <a:ext cx="2929890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i="1" spc="-10" dirty="0">
                <a:latin typeface="Arial"/>
                <a:cs typeface="Arial"/>
              </a:rPr>
              <a:t>Source: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i="1" u="sng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http://stillblowingsmoke.org/#bigtobacco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231" y="667004"/>
            <a:ext cx="7852029" cy="4775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27477" y="5834583"/>
            <a:ext cx="2929890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i="1" spc="-10" dirty="0">
                <a:latin typeface="Arial"/>
                <a:cs typeface="Arial"/>
              </a:rPr>
              <a:t>Source:  </a:t>
            </a:r>
            <a:r>
              <a:rPr sz="1300" i="1" u="sng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http://stillblowingsmoke.org/#bigtobacco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3999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79436"/>
            <a:ext cx="8074328" cy="430887"/>
          </a:xfrm>
        </p:spPr>
        <p:txBody>
          <a:bodyPr/>
          <a:lstStyle/>
          <a:p>
            <a:pPr algn="ctr"/>
            <a:r>
              <a:rPr lang="en-US" dirty="0" smtClean="0"/>
              <a:t>Take a closer look.</a:t>
            </a:r>
            <a:endParaRPr lang="en-US" dirty="0"/>
          </a:p>
        </p:txBody>
      </p:sp>
      <p:pic>
        <p:nvPicPr>
          <p:cNvPr id="1026" name="Picture 2" descr="N:\Prevention\DOH Files\FY 18\Synar\FY 18\Coverage Study\Coverage Study Stuff from Justin\Presentation Pictures\104801985-20170622ArturoTorresJUUL0001_StarterKit_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676400"/>
            <a:ext cx="7848600" cy="49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785" rIns="0" bIns="0" rtlCol="0">
            <a:spAutoFit/>
          </a:bodyPr>
          <a:lstStyle/>
          <a:p>
            <a:pPr marL="2600325">
              <a:lnSpc>
                <a:spcPct val="100000"/>
              </a:lnSpc>
            </a:pPr>
            <a:r>
              <a:rPr spc="-20" dirty="0"/>
              <a:t>Enforcement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295400"/>
            <a:ext cx="6942759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New </a:t>
            </a:r>
            <a:r>
              <a:rPr sz="2400" spc="-10" dirty="0">
                <a:latin typeface="Calibri"/>
                <a:cs typeface="Calibri"/>
              </a:rPr>
              <a:t>Mexico </a:t>
            </a:r>
            <a:r>
              <a:rPr lang="en-US" sz="2400" spc="-10" dirty="0" smtClean="0">
                <a:latin typeface="Calibri"/>
                <a:cs typeface="Calibri"/>
              </a:rPr>
              <a:t>State Police (SIU)</a:t>
            </a:r>
            <a:r>
              <a:rPr sz="2400" spc="-10" dirty="0" smtClean="0">
                <a:latin typeface="Calibri"/>
                <a:cs typeface="Calibri"/>
              </a:rPr>
              <a:t>must </a:t>
            </a:r>
            <a:r>
              <a:rPr sz="2400" spc="-15" dirty="0">
                <a:latin typeface="Calibri"/>
                <a:cs typeface="Calibri"/>
              </a:rPr>
              <a:t>enforce </a:t>
            </a:r>
            <a:r>
              <a:rPr sz="2400" spc="-10" dirty="0">
                <a:latin typeface="Calibri"/>
                <a:cs typeface="Calibri"/>
              </a:rPr>
              <a:t>youth tobacco </a:t>
            </a:r>
            <a:r>
              <a:rPr sz="2400" dirty="0">
                <a:latin typeface="Calibri"/>
                <a:cs typeface="Calibri"/>
              </a:rPr>
              <a:t>access </a:t>
            </a:r>
            <a:r>
              <a:rPr sz="2400" spc="-15" dirty="0">
                <a:latin typeface="Calibri"/>
                <a:cs typeface="Calibri"/>
              </a:rPr>
              <a:t>laws </a:t>
            </a:r>
            <a:r>
              <a:rPr sz="2400" dirty="0">
                <a:latin typeface="Calibri"/>
                <a:cs typeface="Calibri"/>
              </a:rPr>
              <a:t>in  a manner </a:t>
            </a:r>
            <a:r>
              <a:rPr sz="2400" spc="-10" dirty="0">
                <a:latin typeface="Calibri"/>
                <a:cs typeface="Calibri"/>
              </a:rPr>
              <a:t>that can reasonably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expected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reduce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extent to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10" dirty="0">
                <a:latin typeface="Calibri"/>
                <a:cs typeface="Calibri"/>
              </a:rPr>
              <a:t>tobacco products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available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dirty="0">
                <a:latin typeface="Calibri"/>
                <a:cs typeface="Calibri"/>
              </a:rPr>
              <a:t>individuals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age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18.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3581336"/>
            <a:ext cx="2093976" cy="2792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785" rIns="0" bIns="0" rtlCol="0">
            <a:spAutoFit/>
          </a:bodyPr>
          <a:lstStyle/>
          <a:p>
            <a:pPr marL="2908300">
              <a:lnSpc>
                <a:spcPct val="100000"/>
              </a:lnSpc>
            </a:pPr>
            <a:r>
              <a:rPr spc="-10" dirty="0"/>
              <a:t>Reporting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00173"/>
            <a:ext cx="6540500" cy="141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510"/>
              </a:lnSpc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25" dirty="0">
                <a:latin typeface="Calibri"/>
                <a:cs typeface="Calibri"/>
              </a:rPr>
              <a:t>state </a:t>
            </a:r>
            <a:r>
              <a:rPr sz="2200" spc="-10" dirty="0">
                <a:latin typeface="Calibri"/>
                <a:cs typeface="Calibri"/>
              </a:rPr>
              <a:t>must </a:t>
            </a:r>
            <a:r>
              <a:rPr sz="2200" spc="-5" dirty="0">
                <a:latin typeface="Calibri"/>
                <a:cs typeface="Calibri"/>
              </a:rPr>
              <a:t>submit an annual report </a:t>
            </a:r>
            <a:r>
              <a:rPr sz="2200" spc="-10" dirty="0">
                <a:latin typeface="Calibri"/>
                <a:cs typeface="Calibri"/>
              </a:rPr>
              <a:t>detailing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State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510"/>
              </a:lnSpc>
            </a:pPr>
            <a:r>
              <a:rPr sz="2200" spc="-5" dirty="0">
                <a:latin typeface="Calibri"/>
                <a:cs typeface="Calibri"/>
              </a:rPr>
              <a:t>activities (Annual </a:t>
            </a:r>
            <a:r>
              <a:rPr sz="2200" spc="-10" dirty="0">
                <a:latin typeface="Calibri"/>
                <a:cs typeface="Calibri"/>
              </a:rPr>
              <a:t>Synar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Report).</a:t>
            </a:r>
            <a:endParaRPr sz="2200">
              <a:latin typeface="Calibri"/>
              <a:cs typeface="Calibri"/>
            </a:endParaRPr>
          </a:p>
          <a:p>
            <a:pPr marL="355600" marR="297180" indent="-342900">
              <a:lnSpc>
                <a:spcPts val="2380"/>
              </a:lnSpc>
              <a:spcBef>
                <a:spcPts val="116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35" dirty="0">
                <a:latin typeface="Calibri"/>
                <a:cs typeface="Calibri"/>
              </a:rPr>
              <a:t>state’s </a:t>
            </a:r>
            <a:r>
              <a:rPr sz="2200" spc="-5" dirty="0">
                <a:latin typeface="Calibri"/>
                <a:cs typeface="Calibri"/>
              </a:rPr>
              <a:t>report </a:t>
            </a:r>
            <a:r>
              <a:rPr sz="2200" spc="-10" dirty="0">
                <a:latin typeface="Calibri"/>
                <a:cs typeface="Calibri"/>
              </a:rPr>
              <a:t>must </a:t>
            </a:r>
            <a:r>
              <a:rPr sz="2200" spc="-5" dirty="0">
                <a:latin typeface="Calibri"/>
                <a:cs typeface="Calibri"/>
              </a:rPr>
              <a:t>be made </a:t>
            </a:r>
            <a:r>
              <a:rPr sz="2200" spc="-10" dirty="0">
                <a:latin typeface="Calibri"/>
                <a:cs typeface="Calibri"/>
              </a:rPr>
              <a:t>available </a:t>
            </a: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public  </a:t>
            </a:r>
            <a:r>
              <a:rPr sz="2200" spc="-10" dirty="0">
                <a:latin typeface="Calibri"/>
                <a:cs typeface="Calibri"/>
              </a:rPr>
              <a:t>comment </a:t>
            </a:r>
            <a:r>
              <a:rPr sz="2200" spc="-5" dirty="0">
                <a:latin typeface="Calibri"/>
                <a:cs typeface="Calibri"/>
              </a:rPr>
              <a:t>prior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submission.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200" y="3810000"/>
            <a:ext cx="3430524" cy="261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1705" marR="5080" indent="-2199640">
              <a:lnSpc>
                <a:spcPct val="100000"/>
              </a:lnSpc>
            </a:pPr>
            <a:r>
              <a:rPr sz="3200" dirty="0"/>
              <a:t>Random, Unannounced </a:t>
            </a:r>
            <a:r>
              <a:rPr sz="3200" spc="-5" dirty="0"/>
              <a:t>Inspections </a:t>
            </a:r>
            <a:r>
              <a:rPr sz="3200" dirty="0"/>
              <a:t>and </a:t>
            </a:r>
            <a:r>
              <a:rPr sz="3200" spc="-40" dirty="0"/>
              <a:t>Valid  </a:t>
            </a:r>
            <a:r>
              <a:rPr sz="3200" spc="-10" dirty="0"/>
              <a:t>Probability</a:t>
            </a:r>
            <a:r>
              <a:rPr sz="3200" spc="-40" dirty="0"/>
              <a:t> </a:t>
            </a:r>
            <a:r>
              <a:rPr sz="3200" spc="-5" dirty="0"/>
              <a:t>Sample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057400" y="1523949"/>
            <a:ext cx="4895850" cy="5035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922" rIns="0" bIns="0" rtlCol="0">
            <a:spAutoFit/>
          </a:bodyPr>
          <a:lstStyle/>
          <a:p>
            <a:pPr marL="18002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NM Synar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Components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1255521"/>
            <a:ext cx="6397956" cy="3000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Clr>
                <a:srgbClr val="FF0000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Merchant Education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185"/>
              </a:spcBef>
              <a:buClr>
                <a:srgbClr val="FF0000"/>
              </a:buClr>
              <a:buChar char="•"/>
              <a:tabLst>
                <a:tab pos="469265" algn="l"/>
                <a:tab pos="469900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Consummated </a:t>
            </a:r>
            <a:r>
              <a:rPr sz="2800" spc="-5" dirty="0" smtClean="0">
                <a:latin typeface="Arial"/>
                <a:cs typeface="Arial"/>
              </a:rPr>
              <a:t>Compliance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Inspections</a:t>
            </a:r>
            <a:r>
              <a:rPr lang="en-US" sz="2800" dirty="0" smtClean="0">
                <a:latin typeface="Arial"/>
                <a:cs typeface="Arial"/>
              </a:rPr>
              <a:t> by NM SIU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185"/>
              </a:spcBef>
              <a:buClr>
                <a:srgbClr val="FF0000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Enforcement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Inspections</a:t>
            </a:r>
            <a:r>
              <a:rPr lang="en-US" sz="2800" dirty="0" smtClean="0">
                <a:latin typeface="Arial"/>
                <a:cs typeface="Arial"/>
              </a:rPr>
              <a:t> by NM SIU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185"/>
              </a:spcBef>
              <a:buClr>
                <a:srgbClr val="FF0000"/>
              </a:buClr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Coverage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Study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861185">
              <a:lnSpc>
                <a:spcPct val="100000"/>
              </a:lnSpc>
            </a:pPr>
            <a:r>
              <a:rPr sz="4000" spc="-15" dirty="0"/>
              <a:t>Merchant</a:t>
            </a:r>
            <a:r>
              <a:rPr sz="4000" spc="-50" dirty="0"/>
              <a:t> </a:t>
            </a:r>
            <a:r>
              <a:rPr sz="4000" spc="-20" dirty="0"/>
              <a:t>Education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83540" y="1437385"/>
            <a:ext cx="8036559" cy="255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1083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Provide information </a:t>
            </a:r>
            <a:r>
              <a:rPr sz="2400" spc="-5" dirty="0">
                <a:latin typeface="Calibri"/>
                <a:cs typeface="Calibri"/>
              </a:rPr>
              <a:t>summarizing </a:t>
            </a:r>
            <a:r>
              <a:rPr sz="2400" spc="-10" dirty="0">
                <a:latin typeface="Calibri"/>
                <a:cs typeface="Calibri"/>
              </a:rPr>
              <a:t>laws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regulations:</a:t>
            </a:r>
            <a:endParaRPr sz="2400" dirty="0">
              <a:latin typeface="Calibri"/>
              <a:cs typeface="Calibri"/>
            </a:endParaRPr>
          </a:p>
          <a:p>
            <a:pPr marL="756285" marR="78105" indent="-287020">
              <a:lnSpc>
                <a:spcPct val="90100"/>
              </a:lnSpc>
              <a:spcBef>
                <a:spcPts val="505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Ensure that </a:t>
            </a:r>
            <a:r>
              <a:rPr sz="2000" spc="-10" dirty="0">
                <a:latin typeface="Calibri"/>
                <a:cs typeface="Calibri"/>
              </a:rPr>
              <a:t>materials are available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various </a:t>
            </a:r>
            <a:r>
              <a:rPr sz="2000" dirty="0">
                <a:latin typeface="Calibri"/>
                <a:cs typeface="Calibri"/>
              </a:rPr>
              <a:t>languages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through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various venues (i.e., </a:t>
            </a:r>
            <a:r>
              <a:rPr sz="2000" spc="-10" dirty="0">
                <a:latin typeface="Calibri"/>
                <a:cs typeface="Calibri"/>
              </a:rPr>
              <a:t>print delivered </a:t>
            </a:r>
            <a:r>
              <a:rPr sz="2000" spc="-5" dirty="0">
                <a:latin typeface="Calibri"/>
                <a:cs typeface="Calibri"/>
              </a:rPr>
              <a:t>via mail, </a:t>
            </a:r>
            <a:r>
              <a:rPr sz="2000" spc="-10" dirty="0">
                <a:latin typeface="Calibri"/>
                <a:cs typeface="Calibri"/>
              </a:rPr>
              <a:t>print delivered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person,  </a:t>
            </a:r>
            <a:r>
              <a:rPr sz="2000" spc="-5" dirty="0">
                <a:latin typeface="Calibri"/>
                <a:cs typeface="Calibri"/>
              </a:rPr>
              <a:t>via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Internet).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735"/>
              </a:lnSpc>
              <a:spcBef>
                <a:spcPts val="850"/>
              </a:spcBef>
              <a:buSzPct val="110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5" dirty="0" smtClean="0">
                <a:latin typeface="Calibri"/>
                <a:cs typeface="Calibri"/>
              </a:rPr>
              <a:t>Tailor </a:t>
            </a:r>
            <a:r>
              <a:rPr sz="2400" spc="-10" dirty="0">
                <a:latin typeface="Calibri"/>
                <a:cs typeface="Calibri"/>
              </a:rPr>
              <a:t>merchant education </a:t>
            </a:r>
            <a:r>
              <a:rPr sz="2400" spc="-5" dirty="0">
                <a:latin typeface="Calibri"/>
                <a:cs typeface="Calibri"/>
              </a:rPr>
              <a:t>trainings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education level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owner </a:t>
            </a:r>
            <a:r>
              <a:rPr sz="2400" spc="-10" dirty="0">
                <a:latin typeface="Calibri"/>
                <a:cs typeface="Calibri"/>
              </a:rPr>
              <a:t>and/or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employee.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85"/>
              </a:spcBef>
              <a:buSzPct val="110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Incorporate </a:t>
            </a:r>
            <a:r>
              <a:rPr sz="2400" spc="-5" dirty="0">
                <a:latin typeface="Calibri"/>
                <a:cs typeface="Calibri"/>
              </a:rPr>
              <a:t>mandatory education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spc="-5" dirty="0">
                <a:latin typeface="Calibri"/>
                <a:cs typeface="Calibri"/>
              </a:rPr>
              <a:t>penalties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violators.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87426"/>
            <a:ext cx="378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/>
              <a:t>Merchant Education</a:t>
            </a:r>
            <a:r>
              <a:rPr sz="2800" spc="-10" dirty="0"/>
              <a:t> </a:t>
            </a:r>
            <a:r>
              <a:rPr sz="2800" spc="-15" dirty="0"/>
              <a:t>Form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362200" y="1143000"/>
            <a:ext cx="4180586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908" rIns="0" bIns="0" rtlCol="0">
            <a:spAutoFit/>
          </a:bodyPr>
          <a:lstStyle/>
          <a:p>
            <a:pPr marL="136906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Compliance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Inspections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622805"/>
            <a:ext cx="7110095" cy="379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What </a:t>
            </a:r>
            <a:r>
              <a:rPr sz="2800" spc="-5" dirty="0">
                <a:latin typeface="Calibri"/>
                <a:cs typeface="Calibri"/>
              </a:rPr>
              <a:t>is the </a:t>
            </a:r>
            <a:r>
              <a:rPr sz="2800" spc="-10" dirty="0">
                <a:latin typeface="Calibri"/>
                <a:cs typeface="Calibri"/>
              </a:rPr>
              <a:t>objective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Synar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survey?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10000"/>
              </a:lnSpc>
              <a:spcBef>
                <a:spcPts val="1240"/>
              </a:spcBef>
              <a:buClr>
                <a:srgbClr val="990000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114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determine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retailer </a:t>
            </a:r>
            <a:r>
              <a:rPr sz="2400" spc="-5" dirty="0">
                <a:latin typeface="Calibri"/>
                <a:cs typeface="Calibri"/>
              </a:rPr>
              <a:t>violation </a:t>
            </a:r>
            <a:r>
              <a:rPr sz="2400" spc="-25" dirty="0">
                <a:latin typeface="Calibri"/>
                <a:cs typeface="Calibri"/>
              </a:rPr>
              <a:t>rate </a:t>
            </a:r>
            <a:r>
              <a:rPr sz="2400" spc="-10" dirty="0">
                <a:latin typeface="Calibri"/>
                <a:cs typeface="Calibri"/>
              </a:rPr>
              <a:t>(RVR) </a:t>
            </a:r>
            <a:r>
              <a:rPr sz="2400" spc="-5" dirty="0">
                <a:latin typeface="Calibri"/>
                <a:cs typeface="Calibri"/>
              </a:rPr>
              <a:t>based </a:t>
            </a:r>
            <a:r>
              <a:rPr sz="2400" spc="-10" dirty="0">
                <a:latin typeface="Calibri"/>
                <a:cs typeface="Calibri"/>
              </a:rPr>
              <a:t>on  random, </a:t>
            </a:r>
            <a:r>
              <a:rPr sz="2400" spc="-5" dirty="0">
                <a:latin typeface="Calibri"/>
                <a:cs typeface="Calibri"/>
              </a:rPr>
              <a:t>unannounced inspections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sample or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census of </a:t>
            </a:r>
            <a:r>
              <a:rPr sz="2400" spc="-10" dirty="0">
                <a:latin typeface="Calibri"/>
                <a:cs typeface="Calibri"/>
              </a:rPr>
              <a:t>tobacco </a:t>
            </a:r>
            <a:r>
              <a:rPr sz="2400" spc="-5" dirty="0">
                <a:latin typeface="Calibri"/>
                <a:cs typeface="Calibri"/>
              </a:rPr>
              <a:t>outlets </a:t>
            </a:r>
            <a:r>
              <a:rPr sz="2400" dirty="0">
                <a:latin typeface="Calibri"/>
                <a:cs typeface="Calibri"/>
              </a:rPr>
              <a:t>accessible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youth.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730"/>
              </a:spcBef>
              <a:buClr>
                <a:srgbClr val="990000"/>
              </a:buClr>
              <a:buSzPct val="75000"/>
              <a:buFont typeface="Courier New"/>
              <a:buChar char="o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Fact-finding </a:t>
            </a:r>
            <a:r>
              <a:rPr sz="2400" spc="-5" dirty="0">
                <a:latin typeface="Calibri"/>
                <a:cs typeface="Calibri"/>
              </a:rPr>
              <a:t>mission: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obtain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5" dirty="0">
                <a:latin typeface="Calibri"/>
                <a:cs typeface="Calibri"/>
              </a:rPr>
              <a:t>accurate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picture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tobacco </a:t>
            </a:r>
            <a:r>
              <a:rPr sz="2400" spc="-5" dirty="0">
                <a:latin typeface="Calibri"/>
                <a:cs typeface="Calibri"/>
              </a:rPr>
              <a:t>sales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minors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statewide.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725"/>
              </a:spcBef>
              <a:buClr>
                <a:srgbClr val="990000"/>
              </a:buClr>
              <a:buSzPct val="75000"/>
              <a:buFont typeface="Courier New"/>
              <a:buChar char="o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Outlets inspected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representative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290"/>
              </a:spcBef>
            </a:pPr>
            <a:r>
              <a:rPr sz="2400" spc="-10" dirty="0">
                <a:latin typeface="Calibri"/>
                <a:cs typeface="Calibri"/>
              </a:rPr>
              <a:t>tobacco </a:t>
            </a:r>
            <a:r>
              <a:rPr sz="2400" spc="-5" dirty="0">
                <a:latin typeface="Calibri"/>
                <a:cs typeface="Calibri"/>
              </a:rPr>
              <a:t>outlets </a:t>
            </a:r>
            <a:r>
              <a:rPr sz="2400" dirty="0">
                <a:latin typeface="Calibri"/>
                <a:cs typeface="Calibri"/>
              </a:rPr>
              <a:t>in 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55" y="76200"/>
            <a:ext cx="6273800" cy="686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817" y="287020"/>
            <a:ext cx="8354364" cy="1421543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391920">
              <a:lnSpc>
                <a:spcPct val="100000"/>
              </a:lnSpc>
            </a:pPr>
            <a:r>
              <a:rPr sz="4000" spc="-20" dirty="0"/>
              <a:t>Enforcement</a:t>
            </a:r>
            <a:r>
              <a:rPr sz="4000" spc="-45" dirty="0"/>
              <a:t> </a:t>
            </a:r>
            <a:r>
              <a:rPr sz="4000" spc="-5" dirty="0" smtClean="0"/>
              <a:t>Inspections</a:t>
            </a:r>
            <a:r>
              <a:rPr lang="en-US" sz="4000" spc="-5" dirty="0" smtClean="0"/>
              <a:t> </a:t>
            </a:r>
            <a:br>
              <a:rPr lang="en-US" sz="4000" spc="-5" dirty="0" smtClean="0"/>
            </a:br>
            <a:r>
              <a:rPr lang="en-US" sz="4000" spc="-5" dirty="0" smtClean="0"/>
              <a:t>By: NM State Police (SIU)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993444" y="2057398"/>
            <a:ext cx="6702756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SzPct val="1083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Conducted randomly </a:t>
            </a:r>
            <a:r>
              <a:rPr sz="2400" dirty="0">
                <a:latin typeface="Calibri"/>
                <a:cs typeface="Calibri"/>
              </a:rPr>
              <a:t>and Unannounced </a:t>
            </a:r>
            <a:r>
              <a:rPr sz="2400" spc="-5" dirty="0">
                <a:latin typeface="Calibri"/>
                <a:cs typeface="Calibri"/>
              </a:rPr>
              <a:t>using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</a:p>
          <a:p>
            <a:pPr marL="35496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Consummated </a:t>
            </a:r>
            <a:r>
              <a:rPr sz="2400" spc="-5" dirty="0">
                <a:latin typeface="Calibri"/>
                <a:cs typeface="Calibri"/>
              </a:rPr>
              <a:t>buy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approach.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775"/>
              </a:spcBef>
              <a:buSzPct val="110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Enforcement 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conducted </a:t>
            </a:r>
            <a:r>
              <a:rPr sz="2400" spc="-20" dirty="0">
                <a:latin typeface="Calibri"/>
                <a:cs typeface="Calibri"/>
              </a:rPr>
              <a:t>annually.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922" rIns="0" bIns="0" rtlCol="0">
            <a:spAutoFit/>
          </a:bodyPr>
          <a:lstStyle/>
          <a:p>
            <a:pPr marL="1102360">
              <a:lnSpc>
                <a:spcPct val="100000"/>
              </a:lnSpc>
            </a:pPr>
            <a:r>
              <a:rPr sz="3600" spc="-10" dirty="0">
                <a:latin typeface="Arial"/>
                <a:cs typeface="Arial"/>
              </a:rPr>
              <a:t>Traditional </a:t>
            </a:r>
            <a:r>
              <a:rPr sz="3600" spc="-60" dirty="0">
                <a:latin typeface="Arial"/>
                <a:cs typeface="Arial"/>
              </a:rPr>
              <a:t>Tobacco</a:t>
            </a:r>
            <a:r>
              <a:rPr sz="3600" spc="-1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Statement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2718" y="1407921"/>
            <a:ext cx="7447915" cy="384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460" marR="5080" indent="-23876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OSAP </a:t>
            </a:r>
            <a:r>
              <a:rPr sz="2800" spc="-5" dirty="0">
                <a:latin typeface="Arial"/>
                <a:cs typeface="Arial"/>
              </a:rPr>
              <a:t>acknowledges the </a:t>
            </a:r>
            <a:r>
              <a:rPr sz="2800" dirty="0">
                <a:latin typeface="Arial"/>
                <a:cs typeface="Arial"/>
              </a:rPr>
              <a:t>traditional </a:t>
            </a:r>
            <a:r>
              <a:rPr sz="2800" spc="-5" dirty="0">
                <a:latin typeface="Arial"/>
                <a:cs typeface="Arial"/>
              </a:rPr>
              <a:t>and  </a:t>
            </a:r>
            <a:r>
              <a:rPr sz="2800" dirty="0">
                <a:latin typeface="Arial"/>
                <a:cs typeface="Arial"/>
              </a:rPr>
              <a:t>beneficial use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tobacco </a:t>
            </a:r>
            <a:r>
              <a:rPr sz="2800" spc="-5" dirty="0">
                <a:latin typeface="Arial"/>
                <a:cs typeface="Arial"/>
              </a:rPr>
              <a:t>within </a:t>
            </a:r>
            <a:r>
              <a:rPr sz="2800" dirty="0">
                <a:latin typeface="Arial"/>
                <a:cs typeface="Arial"/>
              </a:rPr>
              <a:t>many of the  </a:t>
            </a:r>
            <a:r>
              <a:rPr sz="2800" spc="-5" dirty="0">
                <a:latin typeface="Arial"/>
                <a:cs typeface="Arial"/>
              </a:rPr>
              <a:t>Native American communities in New Mexico  and </a:t>
            </a:r>
            <a:r>
              <a:rPr sz="2800" dirty="0">
                <a:latin typeface="Arial"/>
                <a:cs typeface="Arial"/>
              </a:rPr>
              <a:t>recognizes </a:t>
            </a:r>
            <a:r>
              <a:rPr sz="2800" spc="-5" dirty="0">
                <a:latin typeface="Arial"/>
                <a:cs typeface="Arial"/>
              </a:rPr>
              <a:t>its place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honor and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respect</a:t>
            </a:r>
            <a:endParaRPr sz="2800">
              <a:latin typeface="Arial"/>
              <a:cs typeface="Arial"/>
            </a:endParaRPr>
          </a:p>
          <a:p>
            <a:pPr marL="429895" marR="182880" indent="5080" algn="ctr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within those </a:t>
            </a:r>
            <a:r>
              <a:rPr sz="2800" dirty="0">
                <a:latin typeface="Arial"/>
                <a:cs typeface="Arial"/>
              </a:rPr>
              <a:t>communities.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intent of </a:t>
            </a:r>
            <a:r>
              <a:rPr sz="2800" spc="-5" dirty="0">
                <a:latin typeface="Arial"/>
                <a:cs typeface="Arial"/>
              </a:rPr>
              <a:t>this  </a:t>
            </a:r>
            <a:r>
              <a:rPr sz="2800" dirty="0">
                <a:latin typeface="Arial"/>
                <a:cs typeface="Arial"/>
              </a:rPr>
              <a:t>training </a:t>
            </a:r>
            <a:r>
              <a:rPr sz="2800" spc="-5" dirty="0">
                <a:latin typeface="Arial"/>
                <a:cs typeface="Arial"/>
              </a:rPr>
              <a:t>is to </a:t>
            </a:r>
            <a:r>
              <a:rPr sz="2800" dirty="0">
                <a:latin typeface="Arial"/>
                <a:cs typeface="Arial"/>
              </a:rPr>
              <a:t>address the </a:t>
            </a:r>
            <a:r>
              <a:rPr sz="2800" spc="-5" dirty="0">
                <a:latin typeface="Arial"/>
                <a:cs typeface="Arial"/>
              </a:rPr>
              <a:t>harmful and  </a:t>
            </a:r>
            <a:r>
              <a:rPr sz="2800" dirty="0">
                <a:latin typeface="Arial"/>
                <a:cs typeface="Arial"/>
              </a:rPr>
              <a:t>addictive </a:t>
            </a:r>
            <a:r>
              <a:rPr sz="2800" spc="-5" dirty="0">
                <a:latin typeface="Arial"/>
                <a:cs typeface="Arial"/>
              </a:rPr>
              <a:t>use of tobacco, </a:t>
            </a:r>
            <a:r>
              <a:rPr sz="2800" dirty="0">
                <a:latin typeface="Arial"/>
                <a:cs typeface="Arial"/>
              </a:rPr>
              <a:t>outside of its  traditional, sacred, </a:t>
            </a:r>
            <a:r>
              <a:rPr sz="2800" spc="-5" dirty="0">
                <a:latin typeface="Arial"/>
                <a:cs typeface="Arial"/>
              </a:rPr>
              <a:t>or ceremonial </a:t>
            </a:r>
            <a:r>
              <a:rPr sz="2800" dirty="0">
                <a:latin typeface="Arial"/>
                <a:cs typeface="Arial"/>
              </a:rPr>
              <a:t>purposes;  </a:t>
            </a:r>
            <a:r>
              <a:rPr sz="2800" spc="-5" dirty="0">
                <a:latin typeface="Arial"/>
                <a:cs typeface="Arial"/>
              </a:rPr>
              <a:t>known as </a:t>
            </a:r>
            <a:r>
              <a:rPr sz="2800" dirty="0">
                <a:latin typeface="Arial"/>
                <a:cs typeface="Arial"/>
              </a:rPr>
              <a:t>commercial tobacco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Coverage</a:t>
            </a:r>
            <a:r>
              <a:rPr spc="-125" dirty="0"/>
              <a:t> </a:t>
            </a:r>
            <a:r>
              <a:rPr dirty="0"/>
              <a:t>Study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99005"/>
            <a:ext cx="6765290" cy="131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990000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Develop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sampling </a:t>
            </a:r>
            <a:r>
              <a:rPr sz="2800" spc="-20" dirty="0">
                <a:latin typeface="Calibri"/>
                <a:cs typeface="Calibri"/>
              </a:rPr>
              <a:t>frame </a:t>
            </a:r>
            <a:r>
              <a:rPr sz="2800" spc="-10" dirty="0">
                <a:latin typeface="Calibri"/>
                <a:cs typeface="Calibri"/>
              </a:rPr>
              <a:t>that includes,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a  minimum, 80% of the </a:t>
            </a:r>
            <a:r>
              <a:rPr sz="2800" spc="-10" dirty="0">
                <a:latin typeface="Calibri"/>
                <a:cs typeface="Calibri"/>
              </a:rPr>
              <a:t>tobacco outlets </a:t>
            </a:r>
            <a:r>
              <a:rPr sz="2800" spc="-5" dirty="0">
                <a:latin typeface="Calibri"/>
                <a:cs typeface="Calibri"/>
              </a:rPr>
              <a:t>in the  </a:t>
            </a:r>
            <a:r>
              <a:rPr sz="2800" spc="-20" dirty="0">
                <a:latin typeface="Calibri"/>
                <a:cs typeface="Calibri"/>
              </a:rPr>
              <a:t>State </a:t>
            </a:r>
            <a:r>
              <a:rPr sz="2800" spc="-10" dirty="0">
                <a:latin typeface="Calibri"/>
                <a:cs typeface="Calibri"/>
              </a:rPr>
              <a:t>(90%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better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recommended).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848" rIns="0" bIns="0" rtlCol="0">
            <a:spAutoFit/>
          </a:bodyPr>
          <a:lstStyle/>
          <a:p>
            <a:pPr marL="2388235">
              <a:lnSpc>
                <a:spcPct val="100000"/>
              </a:lnSpc>
            </a:pPr>
            <a:r>
              <a:rPr sz="3600" spc="-20" dirty="0"/>
              <a:t>Synar </a:t>
            </a:r>
            <a:r>
              <a:rPr sz="3600" dirty="0"/>
              <a:t>Is a</a:t>
            </a:r>
            <a:r>
              <a:rPr sz="3600" spc="-175" dirty="0"/>
              <a:t> </a:t>
            </a:r>
            <a:r>
              <a:rPr sz="3600" spc="-5" dirty="0"/>
              <a:t>Success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02614" y="2084959"/>
            <a:ext cx="7093584" cy="247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340">
              <a:lnSpc>
                <a:spcPct val="100000"/>
              </a:lnSpc>
              <a:buChar char="•"/>
              <a:tabLst>
                <a:tab pos="320040" algn="l"/>
                <a:tab pos="320675" algn="l"/>
              </a:tabLst>
            </a:pP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0" dirty="0">
                <a:latin typeface="Calibri"/>
                <a:cs typeface="Calibri"/>
              </a:rPr>
              <a:t>FFY </a:t>
            </a:r>
            <a:r>
              <a:rPr sz="2500" spc="-10" dirty="0" smtClean="0">
                <a:latin typeface="Calibri"/>
                <a:cs typeface="Calibri"/>
              </a:rPr>
              <a:t>201</a:t>
            </a:r>
            <a:r>
              <a:rPr lang="en-US" sz="2500" spc="-10" dirty="0">
                <a:latin typeface="Calibri"/>
                <a:cs typeface="Calibri"/>
              </a:rPr>
              <a:t>8</a:t>
            </a:r>
            <a:r>
              <a:rPr sz="2500" spc="-10" dirty="0" smtClean="0">
                <a:latin typeface="Calibri"/>
                <a:cs typeface="Calibri"/>
              </a:rPr>
              <a:t>, </a:t>
            </a:r>
            <a:r>
              <a:rPr sz="2500" spc="-20" dirty="0">
                <a:latin typeface="Calibri"/>
                <a:cs typeface="Calibri"/>
              </a:rPr>
              <a:t>New </a:t>
            </a:r>
            <a:r>
              <a:rPr sz="2500" spc="-25" dirty="0">
                <a:latin typeface="Calibri"/>
                <a:cs typeface="Calibri"/>
              </a:rPr>
              <a:t>Mexico </a:t>
            </a:r>
            <a:r>
              <a:rPr sz="2500" spc="-15" dirty="0">
                <a:latin typeface="Calibri"/>
                <a:cs typeface="Calibri"/>
              </a:rPr>
              <a:t>met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20‐percent retailer  </a:t>
            </a:r>
            <a:r>
              <a:rPr sz="2500" spc="-15" dirty="0">
                <a:latin typeface="Calibri"/>
                <a:cs typeface="Calibri"/>
              </a:rPr>
              <a:t>violation </a:t>
            </a:r>
            <a:r>
              <a:rPr sz="2500" spc="-30" dirty="0">
                <a:latin typeface="Calibri"/>
                <a:cs typeface="Calibri"/>
              </a:rPr>
              <a:t>target</a:t>
            </a:r>
            <a:r>
              <a:rPr sz="2500" spc="-190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rate.</a:t>
            </a:r>
            <a:endParaRPr sz="2500" dirty="0">
              <a:latin typeface="Calibri"/>
              <a:cs typeface="Calibri"/>
            </a:endParaRPr>
          </a:p>
          <a:p>
            <a:pPr marL="320040" indent="-307340">
              <a:lnSpc>
                <a:spcPct val="100000"/>
              </a:lnSpc>
              <a:spcBef>
                <a:spcPts val="2100"/>
              </a:spcBef>
              <a:buChar char="•"/>
              <a:tabLst>
                <a:tab pos="320040" algn="l"/>
                <a:tab pos="320675" algn="l"/>
              </a:tabLst>
            </a:pPr>
            <a:r>
              <a:rPr sz="2500" spc="-75" dirty="0">
                <a:latin typeface="Calibri"/>
                <a:cs typeface="Calibri"/>
              </a:rPr>
              <a:t>Youth </a:t>
            </a:r>
            <a:r>
              <a:rPr sz="2500" spc="-20" dirty="0">
                <a:latin typeface="Calibri"/>
                <a:cs typeface="Calibri"/>
              </a:rPr>
              <a:t>tobacco </a:t>
            </a:r>
            <a:r>
              <a:rPr sz="2500" spc="-10" dirty="0">
                <a:latin typeface="Calibri"/>
                <a:cs typeface="Calibri"/>
              </a:rPr>
              <a:t>use </a:t>
            </a:r>
            <a:r>
              <a:rPr sz="2500" spc="-25" dirty="0">
                <a:latin typeface="Calibri"/>
                <a:cs typeface="Calibri"/>
              </a:rPr>
              <a:t>prevalence </a:t>
            </a:r>
            <a:r>
              <a:rPr sz="2500" spc="-40" dirty="0">
                <a:latin typeface="Calibri"/>
                <a:cs typeface="Calibri"/>
              </a:rPr>
              <a:t>rates have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dropped.</a:t>
            </a:r>
            <a:endParaRPr sz="2500" dirty="0">
              <a:latin typeface="Calibri"/>
              <a:cs typeface="Calibri"/>
            </a:endParaRPr>
          </a:p>
          <a:p>
            <a:pPr marL="12700" marR="315595">
              <a:lnSpc>
                <a:spcPct val="100000"/>
              </a:lnSpc>
              <a:spcBef>
                <a:spcPts val="2195"/>
              </a:spcBef>
            </a:pPr>
            <a:r>
              <a:rPr sz="2500" b="1" i="1" spc="-20" dirty="0">
                <a:latin typeface="Calibri"/>
                <a:cs typeface="Calibri"/>
              </a:rPr>
              <a:t>Synar </a:t>
            </a:r>
            <a:r>
              <a:rPr sz="2500" b="1" i="1" spc="-5" dirty="0">
                <a:latin typeface="Calibri"/>
                <a:cs typeface="Calibri"/>
              </a:rPr>
              <a:t>is a </a:t>
            </a:r>
            <a:r>
              <a:rPr sz="2500" b="1" i="1" spc="-10" dirty="0">
                <a:latin typeface="Calibri"/>
                <a:cs typeface="Calibri"/>
              </a:rPr>
              <a:t>critical </a:t>
            </a:r>
            <a:r>
              <a:rPr sz="2500" b="1" i="1" spc="-20" dirty="0">
                <a:latin typeface="Calibri"/>
                <a:cs typeface="Calibri"/>
              </a:rPr>
              <a:t>component </a:t>
            </a:r>
            <a:r>
              <a:rPr sz="2500" b="1" i="1" spc="-5" dirty="0">
                <a:latin typeface="Calibri"/>
                <a:cs typeface="Calibri"/>
              </a:rPr>
              <a:t>of the </a:t>
            </a:r>
            <a:r>
              <a:rPr sz="2500" b="1" i="1" spc="-20" dirty="0">
                <a:latin typeface="Calibri"/>
                <a:cs typeface="Calibri"/>
              </a:rPr>
              <a:t>success </a:t>
            </a:r>
            <a:r>
              <a:rPr sz="2500" b="1" i="1" spc="-5" dirty="0">
                <a:latin typeface="Calibri"/>
                <a:cs typeface="Calibri"/>
              </a:rPr>
              <a:t>of </a:t>
            </a:r>
            <a:r>
              <a:rPr sz="2500" b="1" i="1" spc="-10" dirty="0">
                <a:latin typeface="Calibri"/>
                <a:cs typeface="Calibri"/>
              </a:rPr>
              <a:t>youth  </a:t>
            </a:r>
            <a:r>
              <a:rPr sz="2500" b="1" i="1" spc="-25" dirty="0">
                <a:latin typeface="Calibri"/>
                <a:cs typeface="Calibri"/>
              </a:rPr>
              <a:t>tobacco </a:t>
            </a:r>
            <a:r>
              <a:rPr sz="2500" b="1" i="1" spc="-20" dirty="0">
                <a:latin typeface="Calibri"/>
                <a:cs typeface="Calibri"/>
              </a:rPr>
              <a:t>prevention</a:t>
            </a:r>
            <a:r>
              <a:rPr sz="2500" b="1" i="1" spc="-125" dirty="0">
                <a:latin typeface="Calibri"/>
                <a:cs typeface="Calibri"/>
              </a:rPr>
              <a:t> </a:t>
            </a:r>
            <a:r>
              <a:rPr sz="2500" b="1" i="1" spc="-15" dirty="0">
                <a:latin typeface="Calibri"/>
                <a:cs typeface="Calibri"/>
              </a:rPr>
              <a:t>efforts.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578" rIns="0" bIns="0" rtlCol="0">
            <a:spAutoFit/>
          </a:bodyPr>
          <a:lstStyle/>
          <a:p>
            <a:pPr marL="1542415">
              <a:lnSpc>
                <a:spcPct val="100000"/>
              </a:lnSpc>
            </a:pPr>
            <a:r>
              <a:rPr sz="2900" spc="-20" dirty="0"/>
              <a:t>Practices </a:t>
            </a:r>
            <a:r>
              <a:rPr sz="2900" spc="-35" dirty="0"/>
              <a:t>for </a:t>
            </a:r>
            <a:r>
              <a:rPr sz="2900" spc="-20" dirty="0"/>
              <a:t>Reducing </a:t>
            </a:r>
            <a:r>
              <a:rPr sz="2900" dirty="0"/>
              <a:t>Access</a:t>
            </a:r>
            <a:r>
              <a:rPr sz="2900" spc="-155" dirty="0"/>
              <a:t> </a:t>
            </a:r>
            <a:r>
              <a:rPr sz="2900" spc="-25" dirty="0"/>
              <a:t>Reported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902614" y="2017521"/>
            <a:ext cx="7124065" cy="291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340">
              <a:lnSpc>
                <a:spcPct val="100000"/>
              </a:lnSpc>
              <a:buChar char="•"/>
              <a:tabLst>
                <a:tab pos="320040" algn="l"/>
                <a:tab pos="320675" algn="l"/>
              </a:tabLst>
            </a:pPr>
            <a:r>
              <a:rPr sz="2500" spc="-25" dirty="0">
                <a:latin typeface="Calibri"/>
                <a:cs typeface="Calibri"/>
              </a:rPr>
              <a:t>Statewide enforcement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25" dirty="0">
                <a:latin typeface="Calibri"/>
                <a:cs typeface="Calibri"/>
              </a:rPr>
              <a:t>merchant </a:t>
            </a:r>
            <a:r>
              <a:rPr sz="2500" spc="-20" dirty="0">
                <a:latin typeface="Calibri"/>
                <a:cs typeface="Calibri"/>
              </a:rPr>
              <a:t>compliance </a:t>
            </a:r>
            <a:r>
              <a:rPr sz="2500" spc="-5" dirty="0">
                <a:latin typeface="Calibri"/>
                <a:cs typeface="Calibri"/>
              </a:rPr>
              <a:t>with  </a:t>
            </a:r>
            <a:r>
              <a:rPr sz="2500" spc="-20" dirty="0">
                <a:latin typeface="Calibri"/>
                <a:cs typeface="Calibri"/>
              </a:rPr>
              <a:t>youth tobacco </a:t>
            </a:r>
            <a:r>
              <a:rPr sz="2500" spc="-5" dirty="0">
                <a:latin typeface="Calibri"/>
                <a:cs typeface="Calibri"/>
              </a:rPr>
              <a:t>access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laws</a:t>
            </a:r>
            <a:endParaRPr sz="2500">
              <a:latin typeface="Calibri"/>
              <a:cs typeface="Calibri"/>
            </a:endParaRPr>
          </a:p>
          <a:p>
            <a:pPr marL="320040" marR="334645" indent="-307340">
              <a:lnSpc>
                <a:spcPct val="100000"/>
              </a:lnSpc>
              <a:spcBef>
                <a:spcPts val="1705"/>
              </a:spcBef>
              <a:buChar char="•"/>
              <a:tabLst>
                <a:tab pos="320040" algn="l"/>
                <a:tab pos="320675" algn="l"/>
              </a:tabLst>
            </a:pPr>
            <a:r>
              <a:rPr sz="2500" spc="-25" dirty="0">
                <a:latin typeface="Calibri"/>
                <a:cs typeface="Calibri"/>
              </a:rPr>
              <a:t>Merchant </a:t>
            </a:r>
            <a:r>
              <a:rPr sz="2500" spc="-20" dirty="0">
                <a:latin typeface="Calibri"/>
                <a:cs typeface="Calibri"/>
              </a:rPr>
              <a:t>education, </a:t>
            </a:r>
            <a:r>
              <a:rPr sz="2500" spc="-5" dirty="0">
                <a:latin typeface="Calibri"/>
                <a:cs typeface="Calibri"/>
              </a:rPr>
              <a:t>including </a:t>
            </a:r>
            <a:r>
              <a:rPr sz="2500" spc="-25" dirty="0">
                <a:latin typeface="Calibri"/>
                <a:cs typeface="Calibri"/>
              </a:rPr>
              <a:t>non‐enforcement  </a:t>
            </a:r>
            <a:r>
              <a:rPr sz="2500" spc="-20" dirty="0">
                <a:latin typeface="Calibri"/>
                <a:cs typeface="Calibri"/>
              </a:rPr>
              <a:t>compliance checks conducted by community  members to </a:t>
            </a:r>
            <a:r>
              <a:rPr sz="2500" spc="-15" dirty="0">
                <a:latin typeface="Calibri"/>
                <a:cs typeface="Calibri"/>
              </a:rPr>
              <a:t>warn </a:t>
            </a:r>
            <a:r>
              <a:rPr sz="2500" spc="-20" dirty="0">
                <a:latin typeface="Calibri"/>
                <a:cs typeface="Calibri"/>
              </a:rPr>
              <a:t>non-compliant merchants </a:t>
            </a:r>
            <a:r>
              <a:rPr sz="2500" spc="-5" dirty="0">
                <a:latin typeface="Calibri"/>
                <a:cs typeface="Calibri"/>
              </a:rPr>
              <a:t>about  </a:t>
            </a:r>
            <a:r>
              <a:rPr sz="2500" spc="-20" dirty="0">
                <a:latin typeface="Calibri"/>
                <a:cs typeface="Calibri"/>
              </a:rPr>
              <a:t>youth </a:t>
            </a:r>
            <a:r>
              <a:rPr sz="2500" spc="-5" dirty="0">
                <a:latin typeface="Calibri"/>
                <a:cs typeface="Calibri"/>
              </a:rPr>
              <a:t>access </a:t>
            </a:r>
            <a:r>
              <a:rPr sz="2500" spc="-20" dirty="0">
                <a:latin typeface="Calibri"/>
                <a:cs typeface="Calibri"/>
              </a:rPr>
              <a:t>laws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20" dirty="0">
                <a:latin typeface="Calibri"/>
                <a:cs typeface="Calibri"/>
              </a:rPr>
              <a:t>provide positive  </a:t>
            </a:r>
            <a:r>
              <a:rPr sz="2500" spc="-30" dirty="0">
                <a:latin typeface="Calibri"/>
                <a:cs typeface="Calibri"/>
              </a:rPr>
              <a:t>reinforcement </a:t>
            </a:r>
            <a:r>
              <a:rPr sz="2500" spc="-20" dirty="0">
                <a:latin typeface="Calibri"/>
                <a:cs typeface="Calibri"/>
              </a:rPr>
              <a:t>to compliant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merchants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578" rIns="0" bIns="0" rtlCol="0">
            <a:spAutoFit/>
          </a:bodyPr>
          <a:lstStyle/>
          <a:p>
            <a:pPr marL="1542415">
              <a:lnSpc>
                <a:spcPct val="100000"/>
              </a:lnSpc>
            </a:pPr>
            <a:r>
              <a:rPr sz="2900" spc="-20" dirty="0"/>
              <a:t>Practices </a:t>
            </a:r>
            <a:r>
              <a:rPr sz="2900" spc="-35" dirty="0"/>
              <a:t>for </a:t>
            </a:r>
            <a:r>
              <a:rPr sz="2900" spc="-20" dirty="0"/>
              <a:t>Reducing </a:t>
            </a:r>
            <a:r>
              <a:rPr sz="2900" dirty="0"/>
              <a:t>Access</a:t>
            </a:r>
            <a:r>
              <a:rPr sz="2900" spc="-155" dirty="0"/>
              <a:t> </a:t>
            </a:r>
            <a:r>
              <a:rPr sz="2900" spc="-25" dirty="0"/>
              <a:t>Reported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902614" y="2017521"/>
            <a:ext cx="6838950" cy="138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indent="-307340">
              <a:lnSpc>
                <a:spcPct val="100000"/>
              </a:lnSpc>
              <a:buChar char="•"/>
              <a:tabLst>
                <a:tab pos="320040" algn="l"/>
                <a:tab pos="320675" algn="l"/>
              </a:tabLst>
            </a:pPr>
            <a:r>
              <a:rPr sz="2500" spc="-10" dirty="0">
                <a:latin typeface="Calibri"/>
                <a:cs typeface="Calibri"/>
              </a:rPr>
              <a:t>Community </a:t>
            </a:r>
            <a:r>
              <a:rPr sz="2500" spc="-20" dirty="0">
                <a:latin typeface="Calibri"/>
                <a:cs typeface="Calibri"/>
              </a:rPr>
              <a:t>education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0" dirty="0">
                <a:latin typeface="Calibri"/>
                <a:cs typeface="Calibri"/>
              </a:rPr>
              <a:t>support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through:</a:t>
            </a:r>
            <a:endParaRPr sz="2500">
              <a:latin typeface="Calibri"/>
              <a:cs typeface="Calibri"/>
            </a:endParaRPr>
          </a:p>
          <a:p>
            <a:pPr marL="678180" lvl="1" indent="-255904">
              <a:lnSpc>
                <a:spcPct val="100000"/>
              </a:lnSpc>
              <a:spcBef>
                <a:spcPts val="1105"/>
              </a:spcBef>
              <a:buSzPct val="78000"/>
              <a:buFont typeface="Courier New"/>
              <a:buChar char="o"/>
              <a:tabLst>
                <a:tab pos="678815" algn="l"/>
              </a:tabLst>
            </a:pPr>
            <a:r>
              <a:rPr sz="2500" spc="-5" dirty="0">
                <a:latin typeface="Calibri"/>
                <a:cs typeface="Calibri"/>
              </a:rPr>
              <a:t>Media‐led public </a:t>
            </a:r>
            <a:r>
              <a:rPr sz="2500" spc="-20" dirty="0">
                <a:latin typeface="Calibri"/>
                <a:cs typeface="Calibri"/>
              </a:rPr>
              <a:t>education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campaigns</a:t>
            </a:r>
            <a:endParaRPr sz="2500">
              <a:latin typeface="Calibri"/>
              <a:cs typeface="Calibri"/>
            </a:endParaRPr>
          </a:p>
          <a:p>
            <a:pPr marL="678180" lvl="1" indent="-255904">
              <a:lnSpc>
                <a:spcPct val="100000"/>
              </a:lnSpc>
              <a:spcBef>
                <a:spcPts val="600"/>
              </a:spcBef>
              <a:buSzPct val="78000"/>
              <a:buFont typeface="Courier New"/>
              <a:buChar char="o"/>
              <a:tabLst>
                <a:tab pos="678815" algn="l"/>
              </a:tabLst>
            </a:pPr>
            <a:r>
              <a:rPr sz="2500" spc="-5" dirty="0">
                <a:latin typeface="Calibri"/>
                <a:cs typeface="Calibri"/>
              </a:rPr>
              <a:t>Support </a:t>
            </a:r>
            <a:r>
              <a:rPr sz="2500" spc="-40" dirty="0">
                <a:latin typeface="Calibri"/>
                <a:cs typeface="Calibri"/>
              </a:rPr>
              <a:t>for </a:t>
            </a:r>
            <a:r>
              <a:rPr sz="2500" spc="-20" dirty="0">
                <a:latin typeface="Calibri"/>
                <a:cs typeface="Calibri"/>
              </a:rPr>
              <a:t>community‐led </a:t>
            </a:r>
            <a:r>
              <a:rPr sz="2500" spc="-25" dirty="0">
                <a:latin typeface="Calibri"/>
                <a:cs typeface="Calibri"/>
              </a:rPr>
              <a:t>prevention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activities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9214" y="534542"/>
            <a:ext cx="4171315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6839">
              <a:lnSpc>
                <a:spcPct val="100000"/>
              </a:lnSpc>
            </a:pPr>
            <a:r>
              <a:rPr sz="3200" spc="-35" dirty="0"/>
              <a:t>Integration </a:t>
            </a:r>
            <a:r>
              <a:rPr sz="3200" spc="-5" dirty="0"/>
              <a:t>of </a:t>
            </a:r>
            <a:r>
              <a:rPr sz="3200" spc="-20" dirty="0"/>
              <a:t>Synar </a:t>
            </a:r>
            <a:r>
              <a:rPr sz="3200" spc="-40" dirty="0"/>
              <a:t>Into  </a:t>
            </a:r>
            <a:r>
              <a:rPr sz="3200" spc="-35" dirty="0"/>
              <a:t>Overall Prevention</a:t>
            </a:r>
            <a:r>
              <a:rPr sz="3200" spc="-55" dirty="0"/>
              <a:t> </a:t>
            </a:r>
            <a:r>
              <a:rPr sz="3200" spc="-65" dirty="0"/>
              <a:t>Efforts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81000" y="1914904"/>
            <a:ext cx="8229599" cy="3583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340">
              <a:lnSpc>
                <a:spcPct val="100000"/>
              </a:lnSpc>
              <a:buSzPct val="108000"/>
              <a:buFont typeface="Arial"/>
              <a:buChar char="•"/>
              <a:tabLst>
                <a:tab pos="320040" algn="l"/>
                <a:tab pos="320675" algn="l"/>
                <a:tab pos="6002655" algn="l"/>
                <a:tab pos="6527165" algn="l"/>
              </a:tabLst>
            </a:pPr>
            <a:r>
              <a:rPr sz="2500" spc="-25" dirty="0">
                <a:latin typeface="Calibri"/>
                <a:cs typeface="Calibri"/>
              </a:rPr>
              <a:t>Require </a:t>
            </a:r>
            <a:r>
              <a:rPr sz="2500" spc="-15" dirty="0">
                <a:latin typeface="Calibri"/>
                <a:cs typeface="Calibri"/>
              </a:rPr>
              <a:t>OSAP‐funded </a:t>
            </a:r>
            <a:r>
              <a:rPr sz="2500" spc="-20" dirty="0" smtClean="0">
                <a:latin typeface="Calibri"/>
                <a:cs typeface="Calibri"/>
              </a:rPr>
              <a:t>sub‐recipients</a:t>
            </a:r>
            <a:r>
              <a:rPr lang="en-US" sz="2500" spc="-20" dirty="0" smtClean="0">
                <a:latin typeface="Calibri"/>
                <a:cs typeface="Calibri"/>
              </a:rPr>
              <a:t> (Providers)</a:t>
            </a:r>
            <a:r>
              <a:rPr sz="2500" spc="45" dirty="0" smtClean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to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conduct	</a:t>
            </a:r>
            <a:r>
              <a:rPr sz="2500" dirty="0">
                <a:latin typeface="Calibri"/>
                <a:cs typeface="Calibri"/>
              </a:rPr>
              <a:t>activities  </a:t>
            </a:r>
            <a:r>
              <a:rPr sz="2500" spc="-25" dirty="0">
                <a:latin typeface="Calibri"/>
                <a:cs typeface="Calibri"/>
              </a:rPr>
              <a:t>related </a:t>
            </a:r>
            <a:r>
              <a:rPr sz="2500" spc="-20" dirty="0">
                <a:latin typeface="Calibri"/>
                <a:cs typeface="Calibri"/>
              </a:rPr>
              <a:t>to reducing youth </a:t>
            </a:r>
            <a:r>
              <a:rPr sz="2500" spc="-5" dirty="0">
                <a:latin typeface="Calibri"/>
                <a:cs typeface="Calibri"/>
              </a:rPr>
              <a:t>access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to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tobacco	products,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such  </a:t>
            </a:r>
            <a:r>
              <a:rPr sz="2500" spc="-5" dirty="0">
                <a:latin typeface="Calibri"/>
                <a:cs typeface="Calibri"/>
              </a:rPr>
              <a:t>as:</a:t>
            </a:r>
            <a:endParaRPr sz="2500" dirty="0">
              <a:latin typeface="Calibri"/>
              <a:cs typeface="Calibri"/>
            </a:endParaRPr>
          </a:p>
          <a:p>
            <a:pPr marL="678815" marR="285750" lvl="1" indent="-255904">
              <a:lnSpc>
                <a:spcPct val="100000"/>
              </a:lnSpc>
              <a:spcBef>
                <a:spcPts val="1320"/>
              </a:spcBef>
              <a:buFont typeface="Arial"/>
              <a:buChar char="–"/>
              <a:tabLst>
                <a:tab pos="679450" algn="l"/>
              </a:tabLst>
            </a:pPr>
            <a:r>
              <a:rPr sz="2200" spc="-5" dirty="0">
                <a:latin typeface="Calibri"/>
                <a:cs typeface="Calibri"/>
              </a:rPr>
              <a:t>Visiting each </a:t>
            </a:r>
            <a:r>
              <a:rPr sz="2200" spc="-25" dirty="0">
                <a:latin typeface="Calibri"/>
                <a:cs typeface="Calibri"/>
              </a:rPr>
              <a:t>tobacco retailer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their </a:t>
            </a:r>
            <a:r>
              <a:rPr sz="2200" spc="-25" dirty="0">
                <a:latin typeface="Calibri"/>
                <a:cs typeface="Calibri"/>
              </a:rPr>
              <a:t>geographic </a:t>
            </a:r>
            <a:r>
              <a:rPr sz="2200" spc="-20" dirty="0">
                <a:latin typeface="Calibri"/>
                <a:cs typeface="Calibri"/>
              </a:rPr>
              <a:t>area </a:t>
            </a:r>
            <a:r>
              <a:rPr sz="2200" spc="-25" dirty="0">
                <a:latin typeface="Calibri"/>
                <a:cs typeface="Calibri"/>
              </a:rPr>
              <a:t>at </a:t>
            </a:r>
            <a:r>
              <a:rPr sz="2200" spc="-20" dirty="0">
                <a:latin typeface="Calibri"/>
                <a:cs typeface="Calibri"/>
              </a:rPr>
              <a:t>least  </a:t>
            </a:r>
            <a:r>
              <a:rPr sz="2200" spc="-5" dirty="0">
                <a:latin typeface="Calibri"/>
                <a:cs typeface="Calibri"/>
              </a:rPr>
              <a:t>once a </a:t>
            </a:r>
            <a:r>
              <a:rPr sz="2200" spc="-20" dirty="0">
                <a:latin typeface="Calibri"/>
                <a:cs typeface="Calibri"/>
              </a:rPr>
              <a:t>year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spc="-20" dirty="0">
                <a:latin typeface="Calibri"/>
                <a:cs typeface="Calibri"/>
              </a:rPr>
              <a:t>provide </a:t>
            </a:r>
            <a:r>
              <a:rPr sz="2200" spc="-25" dirty="0">
                <a:latin typeface="Calibri"/>
                <a:cs typeface="Calibri"/>
              </a:rPr>
              <a:t>merchant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25" dirty="0" smtClean="0">
                <a:latin typeface="Calibri"/>
                <a:cs typeface="Calibri"/>
              </a:rPr>
              <a:t>education</a:t>
            </a:r>
            <a:r>
              <a:rPr lang="en-US" sz="2200" spc="-25" dirty="0" smtClean="0">
                <a:latin typeface="Calibri"/>
                <a:cs typeface="Calibri"/>
              </a:rPr>
              <a:t>. (Providers)</a:t>
            </a:r>
          </a:p>
          <a:p>
            <a:pPr marL="678815" marR="285750" lvl="1" indent="-255904">
              <a:lnSpc>
                <a:spcPct val="100000"/>
              </a:lnSpc>
              <a:spcBef>
                <a:spcPts val="1320"/>
              </a:spcBef>
              <a:buFont typeface="Arial"/>
              <a:buChar char="–"/>
              <a:tabLst>
                <a:tab pos="679450" algn="l"/>
              </a:tabLst>
            </a:pPr>
            <a:r>
              <a:rPr lang="en-US" sz="2200" spc="-25" dirty="0" smtClean="0">
                <a:latin typeface="Calibri"/>
                <a:cs typeface="Calibri"/>
              </a:rPr>
              <a:t>Providing trainings on request. (Providers)</a:t>
            </a:r>
            <a:endParaRPr sz="2200" dirty="0">
              <a:latin typeface="Calibri"/>
              <a:cs typeface="Calibri"/>
            </a:endParaRPr>
          </a:p>
          <a:p>
            <a:pPr marL="678815" lvl="1" indent="-255904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679450" algn="l"/>
              </a:tabLst>
            </a:pPr>
            <a:r>
              <a:rPr lang="en-US" sz="2200" spc="-10" dirty="0">
                <a:latin typeface="Calibri"/>
                <a:cs typeface="Calibri"/>
              </a:rPr>
              <a:t> </a:t>
            </a:r>
            <a:r>
              <a:rPr lang="en-US" sz="2200" spc="-10" dirty="0" smtClean="0">
                <a:latin typeface="Calibri"/>
                <a:cs typeface="Calibri"/>
              </a:rPr>
              <a:t>Special Investigations Unit (NM State Police) c</a:t>
            </a:r>
            <a:r>
              <a:rPr sz="2200" spc="-10" dirty="0" smtClean="0">
                <a:latin typeface="Calibri"/>
                <a:cs typeface="Calibri"/>
              </a:rPr>
              <a:t>onduct</a:t>
            </a:r>
            <a:r>
              <a:rPr lang="en-US" sz="2200" spc="-10" dirty="0" smtClean="0">
                <a:latin typeface="Calibri"/>
                <a:cs typeface="Calibri"/>
              </a:rPr>
              <a:t>s SYNAR survey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compliance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5" dirty="0" smtClean="0">
                <a:latin typeface="Calibri"/>
                <a:cs typeface="Calibri"/>
              </a:rPr>
              <a:t>checks</a:t>
            </a:r>
            <a:r>
              <a:rPr lang="en-US" sz="2200" spc="-25" dirty="0">
                <a:latin typeface="Calibri"/>
                <a:cs typeface="Calibri"/>
              </a:rPr>
              <a:t> </a:t>
            </a:r>
            <a:r>
              <a:rPr lang="en-US" sz="2200" spc="-25" dirty="0" smtClean="0">
                <a:latin typeface="Calibri"/>
                <a:cs typeface="Calibri"/>
              </a:rPr>
              <a:t>and </a:t>
            </a:r>
            <a:r>
              <a:rPr sz="2200" spc="-30" dirty="0" smtClean="0">
                <a:latin typeface="Calibri"/>
                <a:cs typeface="Calibri"/>
              </a:rPr>
              <a:t>enforcement </a:t>
            </a:r>
            <a:r>
              <a:rPr sz="2200" spc="-5" dirty="0">
                <a:latin typeface="Calibri"/>
                <a:cs typeface="Calibri"/>
              </a:rPr>
              <a:t>inspections in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their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25" dirty="0" smtClean="0">
                <a:latin typeface="Calibri"/>
                <a:cs typeface="Calibri"/>
              </a:rPr>
              <a:t>geographi</a:t>
            </a:r>
            <a:r>
              <a:rPr lang="en-US" sz="2200" spc="-25" dirty="0" smtClean="0">
                <a:latin typeface="Calibri"/>
                <a:cs typeface="Calibri"/>
              </a:rPr>
              <a:t>c </a:t>
            </a:r>
            <a:r>
              <a:rPr sz="2200" spc="-20" dirty="0" smtClean="0">
                <a:latin typeface="Calibri"/>
                <a:cs typeface="Calibri"/>
              </a:rPr>
              <a:t>areas</a:t>
            </a:r>
            <a:r>
              <a:rPr lang="en-US" sz="2200" spc="-20" dirty="0" smtClean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721" rIns="0" bIns="0" rtlCol="0">
            <a:spAutoFit/>
          </a:bodyPr>
          <a:lstStyle/>
          <a:p>
            <a:pPr marL="2279650">
              <a:lnSpc>
                <a:spcPct val="100000"/>
              </a:lnSpc>
            </a:pPr>
            <a:r>
              <a:rPr spc="-20" dirty="0"/>
              <a:t>SYNAR</a:t>
            </a:r>
            <a:r>
              <a:rPr spc="-85" dirty="0"/>
              <a:t> </a:t>
            </a:r>
            <a:r>
              <a:rPr spc="-25" dirty="0"/>
              <a:t>ACTIVITIES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8005" y="1597405"/>
            <a:ext cx="6831330" cy="3929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0">
              <a:lnSpc>
                <a:spcPct val="100000"/>
              </a:lnSpc>
            </a:pPr>
            <a:r>
              <a:rPr sz="3200" u="heavy" dirty="0">
                <a:latin typeface="Times New Roman"/>
                <a:cs typeface="Times New Roman"/>
              </a:rPr>
              <a:t>Specific to Merchant</a:t>
            </a:r>
            <a:r>
              <a:rPr sz="3200" u="heavy" spc="-145" dirty="0">
                <a:latin typeface="Times New Roman"/>
                <a:cs typeface="Times New Roman"/>
              </a:rPr>
              <a:t> </a:t>
            </a:r>
            <a:r>
              <a:rPr sz="3200" u="heavy" dirty="0">
                <a:latin typeface="Times New Roman"/>
                <a:cs typeface="Times New Roman"/>
              </a:rPr>
              <a:t>Education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/>
              <a:cs typeface="Times New Roman"/>
            </a:endParaRPr>
          </a:p>
          <a:p>
            <a:pPr marL="320675" marR="5080" indent="-307975">
              <a:lnSpc>
                <a:spcPct val="80000"/>
              </a:lnSpc>
              <a:buFont typeface="Arial"/>
              <a:buChar char="•"/>
              <a:tabLst>
                <a:tab pos="320675" algn="l"/>
                <a:tab pos="321310" algn="l"/>
                <a:tab pos="694055" algn="l"/>
                <a:tab pos="1545590" algn="l"/>
                <a:tab pos="3658235" algn="l"/>
              </a:tabLst>
            </a:pPr>
            <a:r>
              <a:rPr sz="2200" dirty="0">
                <a:latin typeface="Times New Roman"/>
                <a:cs typeface="Times New Roman"/>
              </a:rPr>
              <a:t>Provide </a:t>
            </a:r>
            <a:r>
              <a:rPr sz="2200" spc="-5" dirty="0">
                <a:latin typeface="Times New Roman"/>
                <a:cs typeface="Times New Roman"/>
              </a:rPr>
              <a:t>merchant </a:t>
            </a:r>
            <a:r>
              <a:rPr sz="2200" dirty="0">
                <a:latin typeface="Times New Roman"/>
                <a:cs typeface="Times New Roman"/>
              </a:rPr>
              <a:t>education </a:t>
            </a:r>
            <a:r>
              <a:rPr sz="2200" spc="-5" dirty="0">
                <a:latin typeface="Times New Roman"/>
                <a:cs typeface="Times New Roman"/>
              </a:rPr>
              <a:t>to </a:t>
            </a:r>
            <a:r>
              <a:rPr sz="2200" dirty="0">
                <a:latin typeface="Times New Roman"/>
                <a:cs typeface="Times New Roman"/>
              </a:rPr>
              <a:t>assigned tobacco outlets  </a:t>
            </a:r>
            <a:r>
              <a:rPr sz="2200" spc="-5" dirty="0">
                <a:latin typeface="Times New Roman"/>
                <a:cs typeface="Times New Roman"/>
              </a:rPr>
              <a:t>within a 75-mile </a:t>
            </a:r>
            <a:r>
              <a:rPr sz="2200" dirty="0">
                <a:latin typeface="Times New Roman"/>
                <a:cs typeface="Times New Roman"/>
              </a:rPr>
              <a:t>radius of the geographic </a:t>
            </a:r>
            <a:r>
              <a:rPr sz="2200" spc="-5" dirty="0">
                <a:latin typeface="Times New Roman"/>
                <a:cs typeface="Times New Roman"/>
              </a:rPr>
              <a:t>area </a:t>
            </a:r>
            <a:r>
              <a:rPr sz="2200" dirty="0">
                <a:latin typeface="Times New Roman"/>
                <a:cs typeface="Times New Roman"/>
              </a:rPr>
              <a:t>for </a:t>
            </a:r>
            <a:r>
              <a:rPr sz="2200" spc="-5" dirty="0">
                <a:latin typeface="Times New Roman"/>
                <a:cs typeface="Times New Roman"/>
              </a:rPr>
              <a:t>a </a:t>
            </a:r>
            <a:r>
              <a:rPr sz="2200" dirty="0">
                <a:latin typeface="Times New Roman"/>
                <a:cs typeface="Times New Roman"/>
              </a:rPr>
              <a:t>total  of	one visit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per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merchant.	</a:t>
            </a:r>
            <a:r>
              <a:rPr sz="2200" dirty="0">
                <a:latin typeface="Times New Roman"/>
                <a:cs typeface="Times New Roman"/>
              </a:rPr>
              <a:t>100% of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merchant  </a:t>
            </a:r>
            <a:r>
              <a:rPr sz="2200" dirty="0">
                <a:latin typeface="Times New Roman"/>
                <a:cs typeface="Times New Roman"/>
              </a:rPr>
              <a:t>education	</a:t>
            </a:r>
            <a:r>
              <a:rPr sz="2200" spc="-5" dirty="0">
                <a:latin typeface="Times New Roman"/>
                <a:cs typeface="Times New Roman"/>
              </a:rPr>
              <a:t>will be conducted </a:t>
            </a:r>
            <a:r>
              <a:rPr sz="2200" dirty="0">
                <a:latin typeface="Times New Roman"/>
                <a:cs typeface="Times New Roman"/>
              </a:rPr>
              <a:t>through </a:t>
            </a:r>
            <a:r>
              <a:rPr sz="2200" spc="-5" dirty="0">
                <a:latin typeface="Times New Roman"/>
                <a:cs typeface="Times New Roman"/>
              </a:rPr>
              <a:t>in-person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visits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with  merchants.</a:t>
            </a:r>
            <a:endParaRPr sz="2200">
              <a:latin typeface="Times New Roman"/>
              <a:cs typeface="Times New Roman"/>
            </a:endParaRPr>
          </a:p>
          <a:p>
            <a:pPr marL="320675" marR="81915" indent="-307975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20675" algn="l"/>
                <a:tab pos="321310" algn="l"/>
                <a:tab pos="1152525" algn="l"/>
                <a:tab pos="1283970" algn="l"/>
                <a:tab pos="1314450" algn="l"/>
              </a:tabLst>
            </a:pPr>
            <a:r>
              <a:rPr sz="2200" dirty="0">
                <a:latin typeface="Times New Roman"/>
                <a:cs typeface="Times New Roman"/>
              </a:rPr>
              <a:t>Provide </a:t>
            </a:r>
            <a:r>
              <a:rPr sz="2200" spc="-5" dirty="0">
                <a:latin typeface="Times New Roman"/>
                <a:cs typeface="Times New Roman"/>
              </a:rPr>
              <a:t>each </a:t>
            </a:r>
            <a:r>
              <a:rPr sz="2200" dirty="0">
                <a:latin typeface="Times New Roman"/>
                <a:cs typeface="Times New Roman"/>
              </a:rPr>
              <a:t>tobacco outlet </a:t>
            </a:r>
            <a:r>
              <a:rPr sz="2200" spc="-5" dirty="0">
                <a:latin typeface="Times New Roman"/>
                <a:cs typeface="Times New Roman"/>
              </a:rPr>
              <a:t>with BHSD/Office </a:t>
            </a:r>
            <a:r>
              <a:rPr sz="2200" dirty="0">
                <a:latin typeface="Times New Roman"/>
                <a:cs typeface="Times New Roman"/>
              </a:rPr>
              <a:t>of  Substance </a:t>
            </a:r>
            <a:r>
              <a:rPr sz="2200" spc="-5" dirty="0">
                <a:latin typeface="Times New Roman"/>
                <a:cs typeface="Times New Roman"/>
              </a:rPr>
              <a:t>Abuse Prevention- </a:t>
            </a:r>
            <a:r>
              <a:rPr sz="2200" dirty="0">
                <a:latin typeface="Times New Roman"/>
                <a:cs typeface="Times New Roman"/>
              </a:rPr>
              <a:t>approved </a:t>
            </a:r>
            <a:r>
              <a:rPr sz="2200" spc="-5" dirty="0">
                <a:latin typeface="Times New Roman"/>
                <a:cs typeface="Times New Roman"/>
              </a:rPr>
              <a:t>posters </a:t>
            </a:r>
            <a:r>
              <a:rPr sz="2200" dirty="0">
                <a:latin typeface="Times New Roman"/>
                <a:cs typeface="Times New Roman"/>
              </a:rPr>
              <a:t>and  signage		required to be posted by </a:t>
            </a:r>
            <a:r>
              <a:rPr sz="2200" spc="-5" dirty="0">
                <a:latin typeface="Times New Roman"/>
                <a:cs typeface="Times New Roman"/>
              </a:rPr>
              <a:t>New Mexico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State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law  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	store </a:t>
            </a:r>
            <a:r>
              <a:rPr sz="2200" spc="-5" dirty="0">
                <a:latin typeface="Times New Roman"/>
                <a:cs typeface="Times New Roman"/>
              </a:rPr>
              <a:t>premises, and </a:t>
            </a:r>
            <a:r>
              <a:rPr sz="2200" dirty="0">
                <a:latin typeface="Times New Roman"/>
                <a:cs typeface="Times New Roman"/>
              </a:rPr>
              <a:t>other </a:t>
            </a:r>
            <a:r>
              <a:rPr sz="2200" spc="-5" dirty="0">
                <a:latin typeface="Times New Roman"/>
                <a:cs typeface="Times New Roman"/>
              </a:rPr>
              <a:t>resource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materials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that 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explain		the </a:t>
            </a:r>
            <a:r>
              <a:rPr sz="2200" spc="-5" dirty="0">
                <a:latin typeface="Times New Roman"/>
                <a:cs typeface="Times New Roman"/>
              </a:rPr>
              <a:t>law to all assigned merchants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selling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tobacco 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products.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086" rIns="0" bIns="0" rtlCol="0">
            <a:spAutoFit/>
          </a:bodyPr>
          <a:lstStyle/>
          <a:p>
            <a:pPr marL="166370">
              <a:lnSpc>
                <a:spcPct val="100000"/>
              </a:lnSpc>
            </a:pPr>
            <a:r>
              <a:rPr spc="-5" dirty="0"/>
              <a:t>Objectives </a:t>
            </a:r>
            <a:r>
              <a:rPr spc="-40" dirty="0"/>
              <a:t>for </a:t>
            </a:r>
            <a:r>
              <a:rPr spc="-10" dirty="0"/>
              <a:t>Merchant</a:t>
            </a:r>
            <a:r>
              <a:rPr spc="5" dirty="0"/>
              <a:t> </a:t>
            </a:r>
            <a:r>
              <a:rPr spc="-15" dirty="0"/>
              <a:t>Education: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92173"/>
            <a:ext cx="6897370" cy="3764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After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merchant education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session,</a:t>
            </a:r>
            <a:endParaRPr sz="3200">
              <a:latin typeface="Calibri"/>
              <a:cs typeface="Calibri"/>
            </a:endParaRPr>
          </a:p>
          <a:p>
            <a:pPr marR="601980" algn="ctr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clerks/mangers </a:t>
            </a:r>
            <a:r>
              <a:rPr sz="3200" spc="-5" dirty="0">
                <a:latin typeface="Calibri"/>
                <a:cs typeface="Calibri"/>
              </a:rPr>
              <a:t>should </a:t>
            </a:r>
            <a:r>
              <a:rPr sz="3200" dirty="0">
                <a:latin typeface="Calibri"/>
                <a:cs typeface="Calibri"/>
              </a:rPr>
              <a:t>be able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to:</a:t>
            </a:r>
            <a:endParaRPr sz="3200">
              <a:latin typeface="Calibri"/>
              <a:cs typeface="Calibri"/>
            </a:endParaRPr>
          </a:p>
          <a:p>
            <a:pPr marL="527685" marR="5080" indent="-514984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Explain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35" dirty="0">
                <a:latin typeface="Calibri"/>
                <a:cs typeface="Calibri"/>
              </a:rPr>
              <a:t>state </a:t>
            </a:r>
            <a:r>
              <a:rPr sz="3200" spc="-10" dirty="0">
                <a:latin typeface="Calibri"/>
                <a:cs typeface="Calibri"/>
              </a:rPr>
              <a:t>laws </a:t>
            </a:r>
            <a:r>
              <a:rPr sz="3200" spc="-20" dirty="0">
                <a:latin typeface="Calibri"/>
                <a:cs typeface="Calibri"/>
              </a:rPr>
              <a:t>regarding </a:t>
            </a:r>
            <a:r>
              <a:rPr sz="3200" spc="-5" dirty="0">
                <a:latin typeface="Calibri"/>
                <a:cs typeface="Calibri"/>
              </a:rPr>
              <a:t>selling  </a:t>
            </a:r>
            <a:r>
              <a:rPr sz="3200" spc="-15" dirty="0">
                <a:latin typeface="Calibri"/>
                <a:cs typeface="Calibri"/>
              </a:rPr>
              <a:t>tobacco</a:t>
            </a:r>
            <a:endParaRPr sz="3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7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Explain how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properly </a:t>
            </a:r>
            <a:r>
              <a:rPr sz="3200" spc="-5" dirty="0">
                <a:latin typeface="Calibri"/>
                <a:cs typeface="Calibri"/>
              </a:rPr>
              <a:t>check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IDs</a:t>
            </a:r>
            <a:endParaRPr sz="3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7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0" dirty="0">
                <a:latin typeface="Calibri"/>
                <a:cs typeface="Calibri"/>
              </a:rPr>
              <a:t>Tobacco </a:t>
            </a:r>
            <a:r>
              <a:rPr sz="3200" spc="-5" dirty="0">
                <a:latin typeface="Calibri"/>
                <a:cs typeface="Calibri"/>
              </a:rPr>
              <a:t>signs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10" dirty="0">
                <a:latin typeface="Calibri"/>
                <a:cs typeface="Calibri"/>
              </a:rPr>
              <a:t>properly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posted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2506345">
              <a:lnSpc>
                <a:spcPct val="100000"/>
              </a:lnSpc>
            </a:pPr>
            <a:r>
              <a:rPr sz="3200" spc="-10" dirty="0"/>
              <a:t>Merchant</a:t>
            </a:r>
            <a:r>
              <a:rPr sz="3200" spc="-55" dirty="0"/>
              <a:t> </a:t>
            </a:r>
            <a:r>
              <a:rPr sz="3200" spc="-15" dirty="0"/>
              <a:t>Education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69644" y="1177797"/>
            <a:ext cx="7338695" cy="2696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03225" indent="-34290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Information </a:t>
            </a:r>
            <a:r>
              <a:rPr sz="2200" spc="-10" dirty="0">
                <a:latin typeface="Calibri"/>
                <a:cs typeface="Calibri"/>
              </a:rPr>
              <a:t>provided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merchants </a:t>
            </a:r>
            <a:r>
              <a:rPr sz="2200" spc="-5" dirty="0">
                <a:latin typeface="Calibri"/>
                <a:cs typeface="Calibri"/>
              </a:rPr>
              <a:t>should include </a:t>
            </a:r>
            <a:r>
              <a:rPr sz="2200" spc="-10" dirty="0">
                <a:latin typeface="Calibri"/>
                <a:cs typeface="Calibri"/>
              </a:rPr>
              <a:t>Human  </a:t>
            </a:r>
            <a:r>
              <a:rPr sz="2200" spc="-5" dirty="0">
                <a:latin typeface="Calibri"/>
                <a:cs typeface="Calibri"/>
              </a:rPr>
              <a:t>Service Department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approved: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200" spc="-20" dirty="0" smtClean="0">
                <a:latin typeface="Calibri"/>
                <a:cs typeface="Calibri"/>
              </a:rPr>
              <a:t>Posters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signage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2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Other resource materials </a:t>
            </a:r>
            <a:r>
              <a:rPr sz="2200" spc="-15" dirty="0">
                <a:latin typeface="Calibri"/>
                <a:cs typeface="Calibri"/>
              </a:rPr>
              <a:t>that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spc="-15" dirty="0">
                <a:latin typeface="Calibri"/>
                <a:cs typeface="Calibri"/>
              </a:rPr>
              <a:t>explain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New </a:t>
            </a:r>
            <a:r>
              <a:rPr sz="2200" spc="-20" dirty="0">
                <a:latin typeface="Calibri"/>
                <a:cs typeface="Calibri"/>
              </a:rPr>
              <a:t>Mexico  </a:t>
            </a:r>
            <a:r>
              <a:rPr sz="2200" spc="-40" dirty="0">
                <a:latin typeface="Calibri"/>
                <a:cs typeface="Calibri"/>
              </a:rPr>
              <a:t>Tobacco </a:t>
            </a:r>
            <a:r>
              <a:rPr sz="2200" spc="-10" dirty="0">
                <a:latin typeface="Calibri"/>
                <a:cs typeface="Calibri"/>
              </a:rPr>
              <a:t>Products Act laws, penalties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fines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illegal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sales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Importance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asking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identification </a:t>
            </a:r>
            <a:r>
              <a:rPr sz="2200" spc="-5" dirty="0">
                <a:latin typeface="Calibri"/>
                <a:cs typeface="Calibri"/>
              </a:rPr>
              <a:t>on all </a:t>
            </a:r>
            <a:r>
              <a:rPr sz="2200" spc="-15" dirty="0">
                <a:latin typeface="Calibri"/>
                <a:cs typeface="Calibri"/>
              </a:rPr>
              <a:t>tobacco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sales.</a:t>
            </a:r>
            <a:endParaRPr sz="2200" dirty="0">
              <a:latin typeface="Calibri"/>
              <a:cs typeface="Calibri"/>
            </a:endParaRPr>
          </a:p>
          <a:p>
            <a:pPr marL="355600" marR="65405" indent="-342900" algn="just">
              <a:lnSpc>
                <a:spcPts val="2110"/>
              </a:lnSpc>
              <a:spcBef>
                <a:spcPts val="509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Always </a:t>
            </a:r>
            <a:r>
              <a:rPr sz="2200" spc="-25" dirty="0">
                <a:latin typeface="Calibri"/>
                <a:cs typeface="Calibri"/>
              </a:rPr>
              <a:t>keep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blank </a:t>
            </a:r>
            <a:r>
              <a:rPr sz="2200" spc="-15" dirty="0">
                <a:latin typeface="Calibri"/>
                <a:cs typeface="Calibri"/>
              </a:rPr>
              <a:t>merchant </a:t>
            </a:r>
            <a:r>
              <a:rPr sz="2200" spc="-10" dirty="0">
                <a:latin typeface="Calibri"/>
                <a:cs typeface="Calibri"/>
              </a:rPr>
              <a:t>education </a:t>
            </a:r>
            <a:r>
              <a:rPr sz="2200" spc="-15" dirty="0">
                <a:latin typeface="Calibri"/>
                <a:cs typeface="Calibri"/>
              </a:rPr>
              <a:t>form </a:t>
            </a:r>
            <a:r>
              <a:rPr sz="2200" spc="-5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hand </a:t>
            </a:r>
            <a:r>
              <a:rPr sz="2200" spc="-5" dirty="0">
                <a:latin typeface="Calibri"/>
                <a:cs typeface="Calibri"/>
              </a:rPr>
              <a:t>if </a:t>
            </a:r>
            <a:r>
              <a:rPr sz="2200" spc="-15" dirty="0">
                <a:latin typeface="Calibri"/>
                <a:cs typeface="Calibri"/>
              </a:rPr>
              <a:t>you  </a:t>
            </a:r>
            <a:r>
              <a:rPr sz="2200" spc="-5" dirty="0">
                <a:latin typeface="Calibri"/>
                <a:cs typeface="Calibri"/>
              </a:rPr>
              <a:t>should </a:t>
            </a:r>
            <a:r>
              <a:rPr sz="2200" spc="-10" dirty="0">
                <a:latin typeface="Calibri"/>
                <a:cs typeface="Calibri"/>
              </a:rPr>
              <a:t>need </a:t>
            </a:r>
            <a:r>
              <a:rPr sz="2200" spc="-5" dirty="0">
                <a:latin typeface="Calibri"/>
                <a:cs typeface="Calibri"/>
              </a:rPr>
              <a:t>it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merchant </a:t>
            </a:r>
            <a:r>
              <a:rPr sz="2200" spc="-5" dirty="0">
                <a:latin typeface="Calibri"/>
                <a:cs typeface="Calibri"/>
              </a:rPr>
              <a:t>who sells </a:t>
            </a:r>
            <a:r>
              <a:rPr sz="2200" spc="-15" dirty="0">
                <a:latin typeface="Calibri"/>
                <a:cs typeface="Calibri"/>
              </a:rPr>
              <a:t>tobacco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your area  but was not </a:t>
            </a:r>
            <a:r>
              <a:rPr sz="2200" spc="-5" dirty="0">
                <a:latin typeface="Calibri"/>
                <a:cs typeface="Calibri"/>
              </a:rPr>
              <a:t>included in </a:t>
            </a:r>
            <a:r>
              <a:rPr sz="2200" spc="-10" dirty="0">
                <a:latin typeface="Calibri"/>
                <a:cs typeface="Calibri"/>
              </a:rPr>
              <a:t>your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assignments.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644" y="4750689"/>
            <a:ext cx="8318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3994" y="4661789"/>
            <a:ext cx="4977765" cy="1001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The HSD </a:t>
            </a:r>
            <a:r>
              <a:rPr sz="2000" b="1" spc="-5" dirty="0">
                <a:latin typeface="Calibri"/>
                <a:cs typeface="Calibri"/>
              </a:rPr>
              <a:t>approved </a:t>
            </a:r>
            <a:r>
              <a:rPr sz="2000" b="1" spc="-10" dirty="0">
                <a:latin typeface="Calibri"/>
                <a:cs typeface="Calibri"/>
              </a:rPr>
              <a:t>materials </a:t>
            </a:r>
            <a:r>
              <a:rPr sz="2000" b="1" spc="-15" dirty="0">
                <a:latin typeface="Calibri"/>
                <a:cs typeface="Calibri"/>
              </a:rPr>
              <a:t>are </a:t>
            </a:r>
            <a:r>
              <a:rPr sz="2000" b="1" spc="-10" dirty="0">
                <a:latin typeface="Calibri"/>
                <a:cs typeface="Calibri"/>
              </a:rPr>
              <a:t>required </a:t>
            </a:r>
            <a:r>
              <a:rPr sz="2000" b="1" spc="-15" dirty="0">
                <a:latin typeface="Calibri"/>
                <a:cs typeface="Calibri"/>
              </a:rPr>
              <a:t>to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latin typeface="Calibri"/>
                <a:cs typeface="Calibri"/>
              </a:rPr>
              <a:t>posted </a:t>
            </a:r>
            <a:r>
              <a:rPr sz="2000" b="1" spc="-5" dirty="0">
                <a:latin typeface="Calibri"/>
                <a:cs typeface="Calibri"/>
              </a:rPr>
              <a:t>visibly by tobacco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products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latin typeface="Calibri"/>
                <a:cs typeface="Calibri"/>
              </a:rPr>
              <a:t>according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spc="-5" dirty="0">
                <a:latin typeface="Calibri"/>
                <a:cs typeface="Calibri"/>
              </a:rPr>
              <a:t>New </a:t>
            </a:r>
            <a:r>
              <a:rPr sz="2000" b="1" spc="-10" dirty="0">
                <a:latin typeface="Calibri"/>
                <a:cs typeface="Calibri"/>
              </a:rPr>
              <a:t>Mexico </a:t>
            </a:r>
            <a:r>
              <a:rPr sz="2000" b="1" spc="-15" dirty="0">
                <a:latin typeface="Calibri"/>
                <a:cs typeface="Calibri"/>
              </a:rPr>
              <a:t>State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Law.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2902585">
              <a:lnSpc>
                <a:spcPct val="100000"/>
              </a:lnSpc>
            </a:pPr>
            <a:r>
              <a:rPr sz="3200" spc="-10" dirty="0"/>
              <a:t>Merchant</a:t>
            </a:r>
            <a:r>
              <a:rPr sz="3200" spc="-75" dirty="0"/>
              <a:t> </a:t>
            </a:r>
            <a:r>
              <a:rPr sz="3200" spc="-60" dirty="0"/>
              <a:t>Tools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913129"/>
            <a:ext cx="622871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dirty="0">
                <a:latin typeface="Times New Roman"/>
                <a:cs typeface="Times New Roman"/>
              </a:rPr>
              <a:t>Information provided to </a:t>
            </a:r>
            <a:r>
              <a:rPr sz="2400" u="heavy" spc="-5" dirty="0">
                <a:latin typeface="Times New Roman"/>
                <a:cs typeface="Times New Roman"/>
              </a:rPr>
              <a:t>merchants should</a:t>
            </a:r>
            <a:r>
              <a:rPr sz="2400" u="heavy" spc="-15" dirty="0">
                <a:latin typeface="Times New Roman"/>
                <a:cs typeface="Times New Roman"/>
              </a:rPr>
              <a:t> </a:t>
            </a:r>
            <a:r>
              <a:rPr sz="2400" u="heavy" spc="-10" dirty="0">
                <a:latin typeface="Times New Roman"/>
                <a:cs typeface="Times New Roman"/>
              </a:rPr>
              <a:t>include</a:t>
            </a:r>
            <a:r>
              <a:rPr sz="2400" spc="-1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357121"/>
            <a:ext cx="7238365" cy="318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36345" indent="-342900">
              <a:lnSpc>
                <a:spcPts val="259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Information regarding the </a:t>
            </a:r>
            <a:r>
              <a:rPr sz="2400" spc="-5" dirty="0">
                <a:latin typeface="Times New Roman"/>
                <a:cs typeface="Times New Roman"/>
              </a:rPr>
              <a:t>State's </a:t>
            </a:r>
            <a:r>
              <a:rPr sz="2400" dirty="0">
                <a:latin typeface="Times New Roman"/>
                <a:cs typeface="Times New Roman"/>
              </a:rPr>
              <a:t>(and local,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if  applicable) youth access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laws;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Product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definitions;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590"/>
              </a:lnSpc>
              <a:spcBef>
                <a:spcPts val="615"/>
              </a:spcBef>
              <a:buFont typeface="Wingdings"/>
              <a:buChar char=""/>
              <a:tabLst>
                <a:tab pos="356235" algn="l"/>
              </a:tabLst>
            </a:pPr>
            <a:r>
              <a:rPr sz="2400" spc="-20" dirty="0">
                <a:latin typeface="Times New Roman"/>
                <a:cs typeface="Times New Roman"/>
              </a:rPr>
              <a:t>Tips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retailers on how to ask for proof of age, how to  recognize fake identification cards, how to refuse a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sale;  and</a:t>
            </a:r>
            <a:endParaRPr sz="2400">
              <a:latin typeface="Times New Roman"/>
              <a:cs typeface="Times New Roman"/>
            </a:endParaRPr>
          </a:p>
          <a:p>
            <a:pPr marL="355600" marR="325755" indent="-342900" algn="just">
              <a:lnSpc>
                <a:spcPts val="2590"/>
              </a:lnSpc>
              <a:spcBef>
                <a:spcPts val="580"/>
              </a:spcBef>
              <a:buFont typeface="Wingdings"/>
              <a:buChar char="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Details of the consequences of </a:t>
            </a:r>
            <a:r>
              <a:rPr sz="2400" spc="-5" dirty="0">
                <a:latin typeface="Times New Roman"/>
                <a:cs typeface="Times New Roman"/>
              </a:rPr>
              <a:t>making </a:t>
            </a:r>
            <a:r>
              <a:rPr sz="2400" dirty="0">
                <a:latin typeface="Times New Roman"/>
                <a:cs typeface="Times New Roman"/>
              </a:rPr>
              <a:t>an illegal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sale,  including </a:t>
            </a:r>
            <a:r>
              <a:rPr sz="2400" spc="-5" dirty="0">
                <a:latin typeface="Times New Roman"/>
                <a:cs typeface="Times New Roman"/>
              </a:rPr>
              <a:t>who </a:t>
            </a:r>
            <a:r>
              <a:rPr sz="2400" dirty="0">
                <a:latin typeface="Times New Roman"/>
                <a:cs typeface="Times New Roman"/>
              </a:rPr>
              <a:t>is penalized (licensee, clerk, both) and  the penalty structure for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violations.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1986280">
              <a:lnSpc>
                <a:spcPts val="3690"/>
              </a:lnSpc>
            </a:pPr>
            <a:r>
              <a:rPr sz="3200" spc="-5" dirty="0"/>
              <a:t>Useful </a:t>
            </a:r>
            <a:r>
              <a:rPr sz="3200" spc="-10" dirty="0"/>
              <a:t>tools </a:t>
            </a:r>
            <a:r>
              <a:rPr sz="3200" spc="-25" dirty="0"/>
              <a:t>for</a:t>
            </a:r>
            <a:r>
              <a:rPr sz="3200" spc="-50" dirty="0"/>
              <a:t> </a:t>
            </a:r>
            <a:r>
              <a:rPr sz="3200" spc="-10" dirty="0"/>
              <a:t>Merchants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93444" y="1046162"/>
            <a:ext cx="7207884" cy="330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2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Issue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store-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company-wide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directive</a:t>
            </a:r>
            <a:endParaRPr sz="2400">
              <a:latin typeface="Calibri"/>
              <a:cs typeface="Calibri"/>
            </a:endParaRPr>
          </a:p>
          <a:p>
            <a:pPr marL="756285" marR="389255" lvl="1" indent="-28702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Alert </a:t>
            </a:r>
            <a:r>
              <a:rPr sz="2400" spc="-10" dirty="0">
                <a:latin typeface="Calibri"/>
                <a:cs typeface="Calibri"/>
              </a:rPr>
              <a:t>your managers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employees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their  </a:t>
            </a:r>
            <a:r>
              <a:rPr sz="2400" spc="-15" dirty="0">
                <a:latin typeface="Calibri"/>
                <a:cs typeface="Calibri"/>
              </a:rPr>
              <a:t>company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not sell </a:t>
            </a:r>
            <a:r>
              <a:rPr sz="2400" spc="-10" dirty="0">
                <a:latin typeface="Calibri"/>
                <a:cs typeface="Calibri"/>
              </a:rPr>
              <a:t>tobacco products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minors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Incorporate </a:t>
            </a:r>
            <a:r>
              <a:rPr sz="2400" spc="-10" dirty="0">
                <a:latin typeface="Calibri"/>
                <a:cs typeface="Calibri"/>
              </a:rPr>
              <a:t>tobacco </a:t>
            </a:r>
            <a:r>
              <a:rPr sz="2400" spc="-5" dirty="0">
                <a:latin typeface="Calibri"/>
                <a:cs typeface="Calibri"/>
              </a:rPr>
              <a:t>law instruction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spc="-5" dirty="0">
                <a:latin typeface="Calibri"/>
                <a:cs typeface="Calibri"/>
              </a:rPr>
              <a:t>new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employee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ts val="2590"/>
              </a:lnSpc>
            </a:pPr>
            <a:r>
              <a:rPr sz="2400" spc="-10" dirty="0"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  <a:p>
            <a:pPr marL="756285" marR="395605" lvl="1" indent="-28702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Review </a:t>
            </a:r>
            <a:r>
              <a:rPr sz="2400" spc="-5" dirty="0">
                <a:latin typeface="Calibri"/>
                <a:cs typeface="Calibri"/>
              </a:rPr>
              <a:t>law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policies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new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continuing  </a:t>
            </a:r>
            <a:r>
              <a:rPr sz="2400" spc="-5" dirty="0">
                <a:latin typeface="Calibri"/>
                <a:cs typeface="Calibri"/>
              </a:rPr>
              <a:t>employees</a:t>
            </a:r>
            <a:endParaRPr sz="2400">
              <a:latin typeface="Calibri"/>
              <a:cs typeface="Calibri"/>
            </a:endParaRPr>
          </a:p>
          <a:p>
            <a:pPr marL="756285" marR="67945" lvl="1" indent="-287020">
              <a:lnSpc>
                <a:spcPts val="2310"/>
              </a:lnSpc>
              <a:spcBef>
                <a:spcPts val="5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Employees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asked to </a:t>
            </a:r>
            <a:r>
              <a:rPr sz="2400" spc="-5" dirty="0">
                <a:latin typeface="Calibri"/>
                <a:cs typeface="Calibri"/>
              </a:rPr>
              <a:t>sign </a:t>
            </a:r>
            <a:r>
              <a:rPr sz="2400" spc="-10" dirty="0">
                <a:latin typeface="Calibri"/>
                <a:cs typeface="Calibri"/>
              </a:rPr>
              <a:t>agreements  </a:t>
            </a:r>
            <a:r>
              <a:rPr sz="2400" spc="-5" dirty="0">
                <a:latin typeface="Calibri"/>
                <a:cs typeface="Calibri"/>
              </a:rPr>
              <a:t>acknowledging </a:t>
            </a:r>
            <a:r>
              <a:rPr sz="2400" spc="-10" dirty="0">
                <a:latin typeface="Calibri"/>
                <a:cs typeface="Calibri"/>
              </a:rPr>
              <a:t>understanding </a:t>
            </a:r>
            <a:r>
              <a:rPr sz="2400" spc="-5" dirty="0">
                <a:latin typeface="Calibri"/>
                <a:cs typeface="Calibri"/>
              </a:rPr>
              <a:t>of policies, fines,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5" dirty="0">
                <a:latin typeface="Calibri"/>
                <a:cs typeface="Calibri"/>
              </a:rPr>
              <a:t>disciplinary </a:t>
            </a:r>
            <a:r>
              <a:rPr sz="2400" dirty="0">
                <a:latin typeface="Calibri"/>
                <a:cs typeface="Calibri"/>
              </a:rPr>
              <a:t>actions if </a:t>
            </a:r>
            <a:r>
              <a:rPr sz="2400" spc="-10" dirty="0">
                <a:latin typeface="Calibri"/>
                <a:cs typeface="Calibri"/>
              </a:rPr>
              <a:t>illegal </a:t>
            </a:r>
            <a:r>
              <a:rPr sz="2400" spc="-5" dirty="0">
                <a:latin typeface="Calibri"/>
                <a:cs typeface="Calibri"/>
              </a:rPr>
              <a:t>sales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0773"/>
            <a:ext cx="7994015" cy="2472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7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7411084" algn="l"/>
              </a:tabLst>
            </a:pPr>
            <a:r>
              <a:rPr sz="3200" spc="10" dirty="0">
                <a:latin typeface="Calibri"/>
                <a:cs typeface="Calibri"/>
              </a:rPr>
              <a:t>“</a:t>
            </a:r>
            <a:r>
              <a:rPr sz="3200" spc="-120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don’t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smo</a:t>
            </a:r>
            <a:r>
              <a:rPr sz="3200" spc="-120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e t</a:t>
            </a:r>
            <a:r>
              <a:rPr sz="3200" spc="-10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sh*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ju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 sell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it.	</a:t>
            </a:r>
            <a:r>
              <a:rPr sz="3200" spc="-120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  </a:t>
            </a:r>
            <a:r>
              <a:rPr sz="3200" spc="-10" dirty="0">
                <a:latin typeface="Calibri"/>
                <a:cs typeface="Calibri"/>
              </a:rPr>
              <a:t>reserve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right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25" dirty="0">
                <a:latin typeface="Calibri"/>
                <a:cs typeface="Calibri"/>
              </a:rPr>
              <a:t>smoke for </a:t>
            </a:r>
            <a:r>
              <a:rPr sz="3200" spc="-5" dirty="0">
                <a:latin typeface="Calibri"/>
                <a:cs typeface="Calibri"/>
              </a:rPr>
              <a:t>the young, </a:t>
            </a:r>
            <a:r>
              <a:rPr sz="3200" dirty="0">
                <a:latin typeface="Calibri"/>
                <a:cs typeface="Calibri"/>
              </a:rPr>
              <a:t>the  black, the </a:t>
            </a:r>
            <a:r>
              <a:rPr sz="3200" spc="-55" dirty="0">
                <a:latin typeface="Calibri"/>
                <a:cs typeface="Calibri"/>
              </a:rPr>
              <a:t>poor, </a:t>
            </a:r>
            <a:r>
              <a:rPr sz="3200" dirty="0">
                <a:latin typeface="Calibri"/>
                <a:cs typeface="Calibri"/>
              </a:rPr>
              <a:t>and 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stupid.”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R.J. </a:t>
            </a:r>
            <a:r>
              <a:rPr sz="3200" spc="-15" dirty="0">
                <a:latin typeface="Calibri"/>
                <a:cs typeface="Calibri"/>
              </a:rPr>
              <a:t>Reynolds </a:t>
            </a:r>
            <a:r>
              <a:rPr sz="3200" spc="-45" dirty="0">
                <a:latin typeface="Calibri"/>
                <a:cs typeface="Calibri"/>
              </a:rPr>
              <a:t>Tobacco </a:t>
            </a:r>
            <a:r>
              <a:rPr sz="3200" spc="-15" dirty="0">
                <a:latin typeface="Calibri"/>
                <a:cs typeface="Calibri"/>
              </a:rPr>
              <a:t>Company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1992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086" rIns="0" bIns="0" rtlCol="0">
            <a:spAutoFit/>
          </a:bodyPr>
          <a:lstStyle/>
          <a:p>
            <a:pPr marL="1783714">
              <a:lnSpc>
                <a:spcPts val="4815"/>
              </a:lnSpc>
            </a:pPr>
            <a:r>
              <a:rPr spc="-5" dirty="0"/>
              <a:t>Useful </a:t>
            </a:r>
            <a:r>
              <a:rPr spc="-40" dirty="0"/>
              <a:t>for</a:t>
            </a:r>
            <a:r>
              <a:rPr spc="-45" dirty="0"/>
              <a:t> </a:t>
            </a:r>
            <a:r>
              <a:rPr spc="-10" dirty="0"/>
              <a:t>Merchants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086548"/>
            <a:ext cx="7291070" cy="418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24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Develop </a:t>
            </a:r>
            <a:r>
              <a:rPr sz="2400" b="1" dirty="0">
                <a:latin typeface="Calibri"/>
                <a:cs typeface="Calibri"/>
              </a:rPr>
              <a:t>a policy </a:t>
            </a:r>
            <a:r>
              <a:rPr sz="2400" b="1" spc="-10" dirty="0">
                <a:latin typeface="Calibri"/>
                <a:cs typeface="Calibri"/>
              </a:rPr>
              <a:t>regarding</a:t>
            </a:r>
            <a:r>
              <a:rPr sz="2400" b="1" spc="-155" dirty="0">
                <a:latin typeface="Calibri"/>
                <a:cs typeface="Calibri"/>
              </a:rPr>
              <a:t> </a:t>
            </a:r>
            <a:r>
              <a:rPr sz="2400" b="1" spc="-55" dirty="0">
                <a:latin typeface="Calibri"/>
                <a:cs typeface="Calibri"/>
              </a:rPr>
              <a:t>i.d.’s</a:t>
            </a:r>
            <a:endParaRPr sz="2400">
              <a:latin typeface="Calibri"/>
              <a:cs typeface="Calibri"/>
            </a:endParaRPr>
          </a:p>
          <a:p>
            <a:pPr marL="756285" marR="5080" lvl="1" indent="-287020" algn="just">
              <a:lnSpc>
                <a:spcPct val="80100"/>
              </a:lnSpc>
              <a:spcBef>
                <a:spcPts val="57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 policy should </a:t>
            </a:r>
            <a:r>
              <a:rPr sz="2400" spc="-15" dirty="0">
                <a:latin typeface="Calibri"/>
                <a:cs typeface="Calibri"/>
              </a:rPr>
              <a:t>require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employees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request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legitimate </a:t>
            </a:r>
            <a:r>
              <a:rPr sz="2400" spc="-15" dirty="0">
                <a:latin typeface="Calibri"/>
                <a:cs typeface="Calibri"/>
              </a:rPr>
              <a:t>form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picture </a:t>
            </a:r>
            <a:r>
              <a:rPr sz="2400" spc="-5" dirty="0">
                <a:latin typeface="Calibri"/>
                <a:cs typeface="Calibri"/>
              </a:rPr>
              <a:t>identification </a:t>
            </a:r>
            <a:r>
              <a:rPr sz="2400" spc="-15" dirty="0">
                <a:latin typeface="Calibri"/>
                <a:cs typeface="Calibri"/>
              </a:rPr>
              <a:t>from anyone  </a:t>
            </a:r>
            <a:r>
              <a:rPr sz="2400" dirty="0">
                <a:latin typeface="Calibri"/>
                <a:cs typeface="Calibri"/>
              </a:rPr>
              <a:t>who </a:t>
            </a:r>
            <a:r>
              <a:rPr sz="2400" spc="-10" dirty="0">
                <a:latin typeface="Calibri"/>
                <a:cs typeface="Calibri"/>
              </a:rPr>
              <a:t>looks </a:t>
            </a:r>
            <a:r>
              <a:rPr sz="2400" spc="-15" dirty="0">
                <a:latin typeface="Calibri"/>
                <a:cs typeface="Calibri"/>
              </a:rPr>
              <a:t>younger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27.</a:t>
            </a:r>
            <a:endParaRPr sz="2400">
              <a:latin typeface="Calibri"/>
              <a:cs typeface="Calibri"/>
            </a:endParaRPr>
          </a:p>
          <a:p>
            <a:pPr marL="756285" marR="333375" lvl="1" indent="-287020" algn="just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Make </a:t>
            </a:r>
            <a:r>
              <a:rPr sz="2400" dirty="0">
                <a:latin typeface="Calibri"/>
                <a:cs typeface="Calibri"/>
              </a:rPr>
              <a:t>it a </a:t>
            </a:r>
            <a:r>
              <a:rPr sz="2400" spc="-5" dirty="0">
                <a:latin typeface="Calibri"/>
                <a:cs typeface="Calibri"/>
              </a:rPr>
              <a:t>habit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also check the </a:t>
            </a:r>
            <a:r>
              <a:rPr sz="2400" spc="-5" dirty="0">
                <a:latin typeface="Calibri"/>
                <a:cs typeface="Calibri"/>
              </a:rPr>
              <a:t>birth </a:t>
            </a:r>
            <a:r>
              <a:rPr sz="2400" spc="-15" dirty="0">
                <a:latin typeface="Calibri"/>
                <a:cs typeface="Calibri"/>
              </a:rPr>
              <a:t>date.</a:t>
            </a:r>
            <a:r>
              <a:rPr sz="2400" spc="4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Some  </a:t>
            </a:r>
            <a:r>
              <a:rPr sz="2400" spc="-15" dirty="0">
                <a:latin typeface="Calibri"/>
                <a:cs typeface="Calibri"/>
              </a:rPr>
              <a:t>underage </a:t>
            </a:r>
            <a:r>
              <a:rPr sz="2400" spc="-10" dirty="0">
                <a:latin typeface="Calibri"/>
                <a:cs typeface="Calibri"/>
              </a:rPr>
              <a:t>youth present </a:t>
            </a:r>
            <a:r>
              <a:rPr sz="2400" dirty="0">
                <a:latin typeface="Calibri"/>
                <a:cs typeface="Calibri"/>
              </a:rPr>
              <a:t>ID with their </a:t>
            </a:r>
            <a:r>
              <a:rPr sz="2400" spc="-10" dirty="0">
                <a:latin typeface="Calibri"/>
                <a:cs typeface="Calibri"/>
              </a:rPr>
              <a:t>correct </a:t>
            </a:r>
            <a:r>
              <a:rPr sz="2400" spc="-5" dirty="0">
                <a:latin typeface="Calibri"/>
                <a:cs typeface="Calibri"/>
              </a:rPr>
              <a:t>birth  </a:t>
            </a:r>
            <a:r>
              <a:rPr sz="2400" spc="-15" dirty="0">
                <a:latin typeface="Calibri"/>
                <a:cs typeface="Calibri"/>
              </a:rPr>
              <a:t>date </a:t>
            </a:r>
            <a:r>
              <a:rPr sz="2400" spc="-5" dirty="0">
                <a:latin typeface="Calibri"/>
                <a:cs typeface="Calibri"/>
              </a:rPr>
              <a:t>and hope </a:t>
            </a:r>
            <a:r>
              <a:rPr sz="2400" dirty="0">
                <a:latin typeface="Calibri"/>
                <a:cs typeface="Calibri"/>
              </a:rPr>
              <a:t>the clerk </a:t>
            </a:r>
            <a:r>
              <a:rPr sz="2400" spc="-5" dirty="0">
                <a:latin typeface="Calibri"/>
                <a:cs typeface="Calibri"/>
              </a:rPr>
              <a:t>won’t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check.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Know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law/Post </a:t>
            </a:r>
            <a:r>
              <a:rPr sz="2400" b="1" dirty="0">
                <a:latin typeface="Calibri"/>
                <a:cs typeface="Calibri"/>
              </a:rPr>
              <a:t>Copies of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law</a:t>
            </a:r>
            <a:endParaRPr sz="2400">
              <a:latin typeface="Calibri"/>
              <a:cs typeface="Calibri"/>
            </a:endParaRPr>
          </a:p>
          <a:p>
            <a:pPr marL="756285" marR="415925" lvl="1" indent="-287020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If </a:t>
            </a:r>
            <a:r>
              <a:rPr sz="2400" spc="-15" dirty="0">
                <a:latin typeface="Calibri"/>
                <a:cs typeface="Calibri"/>
              </a:rPr>
              <a:t>customers </a:t>
            </a:r>
            <a:r>
              <a:rPr sz="2400" spc="-10" dirty="0">
                <a:latin typeface="Calibri"/>
                <a:cs typeface="Calibri"/>
              </a:rPr>
              <a:t>complain, explain that </a:t>
            </a:r>
            <a:r>
              <a:rPr sz="2400" dirty="0">
                <a:latin typeface="Calibri"/>
                <a:cs typeface="Calibri"/>
              </a:rPr>
              <a:t>NM </a:t>
            </a:r>
            <a:r>
              <a:rPr sz="2400" spc="-20" dirty="0">
                <a:latin typeface="Calibri"/>
                <a:cs typeface="Calibri"/>
              </a:rPr>
              <a:t>State </a:t>
            </a:r>
            <a:r>
              <a:rPr sz="2400" spc="-5" dirty="0">
                <a:latin typeface="Calibri"/>
                <a:cs typeface="Calibri"/>
              </a:rPr>
              <a:t>Law  </a:t>
            </a:r>
            <a:r>
              <a:rPr sz="2400" spc="-10" dirty="0">
                <a:latin typeface="Calibri"/>
                <a:cs typeface="Calibri"/>
              </a:rPr>
              <a:t>prohibits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sale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those under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18</a:t>
            </a:r>
            <a:endParaRPr sz="2400">
              <a:latin typeface="Calibri"/>
              <a:cs typeface="Calibri"/>
            </a:endParaRPr>
          </a:p>
          <a:p>
            <a:pPr marL="756285" marR="34290" lvl="1" indent="-287020">
              <a:lnSpc>
                <a:spcPct val="801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  <a:tab pos="1744980" algn="l"/>
              </a:tabLst>
            </a:pPr>
            <a:r>
              <a:rPr sz="2400" spc="-25" dirty="0">
                <a:latin typeface="Calibri"/>
                <a:cs typeface="Calibri"/>
              </a:rPr>
              <a:t>Post </a:t>
            </a:r>
            <a:r>
              <a:rPr sz="2400" spc="-10" dirty="0">
                <a:latin typeface="Calibri"/>
                <a:cs typeface="Calibri"/>
              </a:rPr>
              <a:t>copies of </a:t>
            </a:r>
            <a:r>
              <a:rPr sz="2400" spc="-5" dirty="0">
                <a:latin typeface="Calibri"/>
                <a:cs typeface="Calibri"/>
              </a:rPr>
              <a:t>pertinent </a:t>
            </a:r>
            <a:r>
              <a:rPr sz="2400" spc="-10" dirty="0">
                <a:latin typeface="Calibri"/>
                <a:cs typeface="Calibri"/>
              </a:rPr>
              <a:t>tobacco laws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conspicuous  </a:t>
            </a:r>
            <a:r>
              <a:rPr sz="2400" spc="-5" dirty="0">
                <a:latin typeface="Calibri"/>
                <a:cs typeface="Calibri"/>
              </a:rPr>
              <a:t>places.	</a:t>
            </a:r>
            <a:r>
              <a:rPr sz="2400" spc="-15" dirty="0">
                <a:latin typeface="Calibri"/>
                <a:cs typeface="Calibri"/>
              </a:rPr>
              <a:t>Inform </a:t>
            </a:r>
            <a:r>
              <a:rPr sz="2400" spc="-10" dirty="0">
                <a:latin typeface="Calibri"/>
                <a:cs typeface="Calibri"/>
              </a:rPr>
              <a:t>your </a:t>
            </a:r>
            <a:r>
              <a:rPr sz="2400" spc="-5" dirty="0">
                <a:latin typeface="Calibri"/>
                <a:cs typeface="Calibri"/>
              </a:rPr>
              <a:t>employees </a:t>
            </a:r>
            <a:r>
              <a:rPr sz="2400" spc="-10" dirty="0">
                <a:latin typeface="Calibri"/>
                <a:cs typeface="Calibri"/>
              </a:rPr>
              <a:t>where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posted.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086" rIns="0" bIns="0" rtlCol="0">
            <a:spAutoFit/>
          </a:bodyPr>
          <a:lstStyle/>
          <a:p>
            <a:pPr marL="1783714">
              <a:lnSpc>
                <a:spcPts val="4760"/>
              </a:lnSpc>
            </a:pPr>
            <a:r>
              <a:rPr spc="-5" dirty="0"/>
              <a:t>Useful </a:t>
            </a:r>
            <a:r>
              <a:rPr spc="-40" dirty="0"/>
              <a:t>for</a:t>
            </a:r>
            <a:r>
              <a:rPr spc="-45" dirty="0"/>
              <a:t> </a:t>
            </a:r>
            <a:r>
              <a:rPr spc="-10" dirty="0"/>
              <a:t>Merchants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28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Use</a:t>
            </a:r>
            <a:r>
              <a:rPr spc="-85" dirty="0"/>
              <a:t> </a:t>
            </a:r>
            <a:r>
              <a:rPr spc="-5" dirty="0"/>
              <a:t>Signs*</a:t>
            </a:r>
          </a:p>
          <a:p>
            <a:pPr marL="756285" marR="314325" lvl="1" indent="-287020">
              <a:lnSpc>
                <a:spcPct val="800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Place labels and </a:t>
            </a:r>
            <a:r>
              <a:rPr sz="2400" spc="-20" dirty="0">
                <a:latin typeface="Calibri"/>
                <a:cs typeface="Calibri"/>
              </a:rPr>
              <a:t>store </a:t>
            </a:r>
            <a:r>
              <a:rPr sz="2400" spc="-5" dirty="0">
                <a:latin typeface="Calibri"/>
                <a:cs typeface="Calibri"/>
              </a:rPr>
              <a:t>signs on </a:t>
            </a:r>
            <a:r>
              <a:rPr sz="2400" spc="-20" dirty="0">
                <a:latin typeface="Calibri"/>
                <a:cs typeface="Calibri"/>
              </a:rPr>
              <a:t>store </a:t>
            </a:r>
            <a:r>
              <a:rPr sz="2400" spc="-10" dirty="0">
                <a:latin typeface="Calibri"/>
                <a:cs typeface="Calibri"/>
              </a:rPr>
              <a:t>doors, cash  </a:t>
            </a:r>
            <a:r>
              <a:rPr sz="2400" spc="-15" dirty="0">
                <a:latin typeface="Calibri"/>
                <a:cs typeface="Calibri"/>
              </a:rPr>
              <a:t>registers,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near </a:t>
            </a:r>
            <a:r>
              <a:rPr sz="2400" spc="-10" dirty="0">
                <a:latin typeface="Calibri"/>
                <a:cs typeface="Calibri"/>
              </a:rPr>
              <a:t>tobacco </a:t>
            </a:r>
            <a:r>
              <a:rPr sz="2400" spc="-15" dirty="0">
                <a:latin typeface="Calibri"/>
                <a:cs typeface="Calibri"/>
              </a:rPr>
              <a:t>displays informing  customers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retail </a:t>
            </a:r>
            <a:r>
              <a:rPr sz="2400" spc="-5" dirty="0">
                <a:latin typeface="Calibri"/>
                <a:cs typeface="Calibri"/>
              </a:rPr>
              <a:t>outlet does </a:t>
            </a:r>
            <a:r>
              <a:rPr sz="2400" spc="-10" dirty="0">
                <a:latin typeface="Calibri"/>
                <a:cs typeface="Calibri"/>
              </a:rPr>
              <a:t>not </a:t>
            </a:r>
            <a:r>
              <a:rPr sz="2400" spc="-5" dirty="0">
                <a:latin typeface="Calibri"/>
                <a:cs typeface="Calibri"/>
              </a:rPr>
              <a:t>sell </a:t>
            </a:r>
            <a:r>
              <a:rPr sz="2400" spc="-10" dirty="0">
                <a:latin typeface="Calibri"/>
                <a:cs typeface="Calibri"/>
              </a:rPr>
              <a:t>tobacco 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youth.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33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/>
              <a:t>Make </a:t>
            </a:r>
            <a:r>
              <a:rPr spc="-10" dirty="0"/>
              <a:t>tobacco products</a:t>
            </a:r>
            <a:r>
              <a:rPr spc="45" dirty="0"/>
              <a:t> </a:t>
            </a:r>
            <a:r>
              <a:rPr spc="-5" dirty="0"/>
              <a:t>inaccessible*</a:t>
            </a:r>
          </a:p>
          <a:p>
            <a:pPr marL="756285" lvl="1" indent="-287020">
              <a:lnSpc>
                <a:spcPts val="2595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Stock </a:t>
            </a:r>
            <a:r>
              <a:rPr sz="2400" spc="-5" dirty="0">
                <a:latin typeface="Calibri"/>
                <a:cs typeface="Calibri"/>
              </a:rPr>
              <a:t>should not be </a:t>
            </a:r>
            <a:r>
              <a:rPr sz="2400" spc="-20" dirty="0">
                <a:latin typeface="Calibri"/>
                <a:cs typeface="Calibri"/>
              </a:rPr>
              <a:t>kept </a:t>
            </a:r>
            <a:r>
              <a:rPr sz="2400" spc="-10" dirty="0">
                <a:latin typeface="Calibri"/>
                <a:cs typeface="Calibri"/>
              </a:rPr>
              <a:t>where </a:t>
            </a:r>
            <a:r>
              <a:rPr sz="2400" spc="-5" dirty="0">
                <a:latin typeface="Calibri"/>
                <a:cs typeface="Calibri"/>
              </a:rPr>
              <a:t>accessible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</a:p>
          <a:p>
            <a:pPr marL="756285">
              <a:lnSpc>
                <a:spcPts val="2595"/>
              </a:lnSpc>
            </a:pPr>
            <a:r>
              <a:rPr sz="2400" b="0" spc="-5" dirty="0">
                <a:latin typeface="Calibri"/>
                <a:cs typeface="Calibri"/>
              </a:rPr>
              <a:t>public.</a:t>
            </a:r>
            <a:endParaRPr sz="2400" dirty="0">
              <a:latin typeface="Calibri"/>
              <a:cs typeface="Calibri"/>
            </a:endParaRPr>
          </a:p>
          <a:p>
            <a:pPr marL="756285" marR="27305" lvl="1" indent="-287020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By </a:t>
            </a:r>
            <a:r>
              <a:rPr sz="2400" spc="-10" dirty="0">
                <a:latin typeface="Calibri"/>
                <a:cs typeface="Calibri"/>
              </a:rPr>
              <a:t>having product </a:t>
            </a:r>
            <a:r>
              <a:rPr sz="2400" spc="-5" dirty="0">
                <a:latin typeface="Calibri"/>
                <a:cs typeface="Calibri"/>
              </a:rPr>
              <a:t>sales </a:t>
            </a:r>
            <a:r>
              <a:rPr sz="2400" spc="-10" dirty="0">
                <a:latin typeface="Calibri"/>
                <a:cs typeface="Calibri"/>
              </a:rPr>
              <a:t>go through </a:t>
            </a:r>
            <a:r>
              <a:rPr sz="2400" dirty="0">
                <a:latin typeface="Calibri"/>
                <a:cs typeface="Calibri"/>
              </a:rPr>
              <a:t>a clerk, the </a:t>
            </a:r>
            <a:r>
              <a:rPr sz="2400" spc="-5" dirty="0">
                <a:latin typeface="Calibri"/>
                <a:cs typeface="Calibri"/>
              </a:rPr>
              <a:t>chances  of theft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decreased </a:t>
            </a:r>
            <a:r>
              <a:rPr sz="2400" dirty="0">
                <a:latin typeface="Calibri"/>
                <a:cs typeface="Calibri"/>
              </a:rPr>
              <a:t>and the </a:t>
            </a:r>
            <a:r>
              <a:rPr sz="2400" spc="-5" dirty="0">
                <a:latin typeface="Calibri"/>
                <a:cs typeface="Calibri"/>
              </a:rPr>
              <a:t>chances of being </a:t>
            </a:r>
            <a:r>
              <a:rPr sz="2400" spc="-15" dirty="0">
                <a:latin typeface="Calibri"/>
                <a:cs typeface="Calibri"/>
              </a:rPr>
              <a:t>asked 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ID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increased.</a:t>
            </a:r>
            <a:endParaRPr sz="2400" dirty="0">
              <a:latin typeface="Calibri"/>
              <a:cs typeface="Calibri"/>
            </a:endParaRPr>
          </a:p>
          <a:p>
            <a:pPr marL="643255" lvl="2">
              <a:lnSpc>
                <a:spcPct val="100000"/>
              </a:lnSpc>
              <a:tabLst>
                <a:tab pos="3387090" algn="l"/>
                <a:tab pos="3387725" algn="l"/>
              </a:tabLst>
            </a:pPr>
            <a:r>
              <a:rPr sz="2800" b="1" spc="-5" dirty="0">
                <a:latin typeface="Calibri"/>
                <a:cs typeface="Calibri"/>
              </a:rPr>
              <a:t>* </a:t>
            </a:r>
            <a:r>
              <a:rPr sz="2000" i="1" spc="-5" dirty="0">
                <a:latin typeface="Calibri"/>
                <a:cs typeface="Calibri"/>
              </a:rPr>
              <a:t>Required </a:t>
            </a:r>
            <a:r>
              <a:rPr sz="2000" i="1" spc="-10" dirty="0">
                <a:latin typeface="Calibri"/>
                <a:cs typeface="Calibri"/>
              </a:rPr>
              <a:t>by </a:t>
            </a:r>
            <a:r>
              <a:rPr sz="2000" i="1" dirty="0">
                <a:latin typeface="Calibri"/>
                <a:cs typeface="Calibri"/>
              </a:rPr>
              <a:t>NM </a:t>
            </a:r>
            <a:r>
              <a:rPr sz="2000" i="1" spc="-30" dirty="0">
                <a:latin typeface="Calibri"/>
                <a:cs typeface="Calibri"/>
              </a:rPr>
              <a:t>Tobacco </a:t>
            </a:r>
            <a:r>
              <a:rPr sz="2000" i="1" spc="-5" dirty="0">
                <a:latin typeface="Calibri"/>
                <a:cs typeface="Calibri"/>
              </a:rPr>
              <a:t>Products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Act.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470" y="211328"/>
            <a:ext cx="436816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Useful </a:t>
            </a:r>
            <a:r>
              <a:rPr sz="4000" spc="-35" dirty="0"/>
              <a:t>for</a:t>
            </a:r>
            <a:r>
              <a:rPr sz="4000" spc="-45" dirty="0"/>
              <a:t> </a:t>
            </a:r>
            <a:r>
              <a:rPr sz="4000" spc="-15" dirty="0"/>
              <a:t>Merchants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444" y="1095502"/>
            <a:ext cx="7427595" cy="417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782955" indent="-342265">
              <a:lnSpc>
                <a:spcPts val="30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Develop Policies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dealing </a:t>
            </a:r>
            <a:r>
              <a:rPr sz="2800" b="1" spc="-10" dirty="0">
                <a:latin typeface="Calibri"/>
                <a:cs typeface="Calibri"/>
              </a:rPr>
              <a:t>with </a:t>
            </a:r>
            <a:r>
              <a:rPr sz="2800" b="1" spc="-15" dirty="0">
                <a:latin typeface="Calibri"/>
                <a:cs typeface="Calibri"/>
              </a:rPr>
              <a:t>underage  </a:t>
            </a:r>
            <a:r>
              <a:rPr sz="2800" b="1" spc="-20" dirty="0">
                <a:latin typeface="Calibri"/>
                <a:cs typeface="Calibri"/>
              </a:rPr>
              <a:t>buyers </a:t>
            </a:r>
            <a:r>
              <a:rPr sz="2800" b="1" spc="-10" dirty="0">
                <a:latin typeface="Calibri"/>
                <a:cs typeface="Calibri"/>
              </a:rPr>
              <a:t>who </a:t>
            </a:r>
            <a:r>
              <a:rPr sz="2800" b="1" spc="-15" dirty="0">
                <a:latin typeface="Calibri"/>
                <a:cs typeface="Calibri"/>
              </a:rPr>
              <a:t>are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upset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ts val="2590"/>
              </a:lnSpc>
              <a:spcBef>
                <a:spcPts val="60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Develop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procedure where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manager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called </a:t>
            </a:r>
            <a:r>
              <a:rPr sz="2400" dirty="0">
                <a:latin typeface="Calibri"/>
                <a:cs typeface="Calibri"/>
              </a:rPr>
              <a:t>and  the </a:t>
            </a:r>
            <a:r>
              <a:rPr sz="2400" spc="-10" dirty="0">
                <a:latin typeface="Calibri"/>
                <a:cs typeface="Calibri"/>
              </a:rPr>
              <a:t>upset buyer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20" dirty="0">
                <a:latin typeface="Calibri"/>
                <a:cs typeface="Calibri"/>
              </a:rPr>
              <a:t>taken </a:t>
            </a:r>
            <a:r>
              <a:rPr sz="2400" dirty="0">
                <a:latin typeface="Calibri"/>
                <a:cs typeface="Calibri"/>
              </a:rPr>
              <a:t>aside and </a:t>
            </a:r>
            <a:r>
              <a:rPr sz="2400" spc="-10" dirty="0">
                <a:latin typeface="Calibri"/>
                <a:cs typeface="Calibri"/>
              </a:rPr>
              <a:t>told </a:t>
            </a:r>
            <a:r>
              <a:rPr sz="2400" spc="-20" dirty="0">
                <a:latin typeface="Calibri"/>
                <a:cs typeface="Calibri"/>
              </a:rPr>
              <a:t>store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policies.</a:t>
            </a:r>
            <a:endParaRPr sz="2400">
              <a:latin typeface="Calibri"/>
              <a:cs typeface="Calibri"/>
            </a:endParaRPr>
          </a:p>
          <a:p>
            <a:pPr marL="354965" marR="372110" indent="-342265">
              <a:lnSpc>
                <a:spcPts val="3020"/>
              </a:lnSpc>
              <a:spcBef>
                <a:spcPts val="6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Clerks </a:t>
            </a:r>
            <a:r>
              <a:rPr sz="2800" b="1" spc="-15" dirty="0">
                <a:latin typeface="Calibri"/>
                <a:cs typeface="Calibri"/>
              </a:rPr>
              <a:t>must </a:t>
            </a:r>
            <a:r>
              <a:rPr sz="2800" b="1" spc="-5" dirty="0">
                <a:latin typeface="Calibri"/>
                <a:cs typeface="Calibri"/>
              </a:rPr>
              <a:t>be </a:t>
            </a:r>
            <a:r>
              <a:rPr sz="2800" b="1" spc="-15" dirty="0">
                <a:latin typeface="Calibri"/>
                <a:cs typeface="Calibri"/>
              </a:rPr>
              <a:t>informed </a:t>
            </a:r>
            <a:r>
              <a:rPr sz="2800" b="1" spc="-10" dirty="0">
                <a:latin typeface="Calibri"/>
                <a:cs typeface="Calibri"/>
              </a:rPr>
              <a:t>that they </a:t>
            </a:r>
            <a:r>
              <a:rPr sz="2800" b="1" spc="-5" dirty="0">
                <a:latin typeface="Calibri"/>
                <a:cs typeface="Calibri"/>
              </a:rPr>
              <a:t>should not  sell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20" dirty="0">
                <a:latin typeface="Calibri"/>
                <a:cs typeface="Calibri"/>
              </a:rPr>
              <a:t>underage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friends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ts val="2735"/>
              </a:lnSpc>
              <a:spcBef>
                <a:spcPts val="2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Employees </a:t>
            </a:r>
            <a:r>
              <a:rPr sz="2400" spc="-10" dirty="0">
                <a:latin typeface="Calibri"/>
                <a:cs typeface="Calibri"/>
              </a:rPr>
              <a:t>could </a:t>
            </a:r>
            <a:r>
              <a:rPr sz="2400" spc="-5" dirty="0">
                <a:latin typeface="Calibri"/>
                <a:cs typeface="Calibri"/>
              </a:rPr>
              <a:t>lose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10" dirty="0">
                <a:latin typeface="Calibri"/>
                <a:cs typeface="Calibri"/>
              </a:rPr>
              <a:t>jobs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face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criminal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prosecution</a:t>
            </a:r>
            <a:endParaRPr sz="2400">
              <a:latin typeface="Calibri"/>
              <a:cs typeface="Calibri"/>
            </a:endParaRPr>
          </a:p>
          <a:p>
            <a:pPr marL="756285" marR="38735" lvl="1" indent="-287020">
              <a:lnSpc>
                <a:spcPct val="90100"/>
              </a:lnSpc>
              <a:spcBef>
                <a:spcPts val="5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Friends </a:t>
            </a:r>
            <a:r>
              <a:rPr sz="2400" dirty="0">
                <a:latin typeface="Calibri"/>
                <a:cs typeface="Calibri"/>
              </a:rPr>
              <a:t>who </a:t>
            </a:r>
            <a:r>
              <a:rPr sz="2400" spc="-15" dirty="0">
                <a:latin typeface="Calibri"/>
                <a:cs typeface="Calibri"/>
              </a:rPr>
              <a:t>attempt to </a:t>
            </a:r>
            <a:r>
              <a:rPr sz="2400" spc="-5" dirty="0">
                <a:latin typeface="Calibri"/>
                <a:cs typeface="Calibri"/>
              </a:rPr>
              <a:t>buy should be </a:t>
            </a:r>
            <a:r>
              <a:rPr sz="2400" spc="-10" dirty="0">
                <a:latin typeface="Calibri"/>
                <a:cs typeface="Calibri"/>
              </a:rPr>
              <a:t>told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5" dirty="0">
                <a:latin typeface="Calibri"/>
                <a:cs typeface="Calibri"/>
              </a:rPr>
              <a:t>law,  </a:t>
            </a:r>
            <a:r>
              <a:rPr sz="2400" spc="-10" dirty="0">
                <a:latin typeface="Calibri"/>
                <a:cs typeface="Calibri"/>
              </a:rPr>
              <a:t>directed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15" dirty="0">
                <a:latin typeface="Calibri"/>
                <a:cs typeface="Calibri"/>
              </a:rPr>
              <a:t>posted </a:t>
            </a:r>
            <a:r>
              <a:rPr sz="2400" spc="-5" dirty="0">
                <a:latin typeface="Calibri"/>
                <a:cs typeface="Calibri"/>
              </a:rPr>
              <a:t>signs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told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consequences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employee.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8309" rIns="0" bIns="0" rtlCol="0">
            <a:spAutoFit/>
          </a:bodyPr>
          <a:lstStyle/>
          <a:p>
            <a:pPr marL="2030095">
              <a:lnSpc>
                <a:spcPct val="100000"/>
              </a:lnSpc>
            </a:pPr>
            <a:r>
              <a:rPr sz="3200" spc="-20" dirty="0"/>
              <a:t>Merchant </a:t>
            </a:r>
            <a:r>
              <a:rPr sz="3200" spc="-35" dirty="0"/>
              <a:t>Education </a:t>
            </a:r>
            <a:r>
              <a:rPr sz="3200" spc="-20" dirty="0"/>
              <a:t>Forms</a:t>
            </a:r>
            <a:r>
              <a:rPr sz="3200" spc="-90" dirty="0"/>
              <a:t> </a:t>
            </a:r>
            <a:r>
              <a:rPr sz="3200" spc="-5" dirty="0"/>
              <a:t>Due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02614" y="1821307"/>
            <a:ext cx="5972175" cy="308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indent="-307340">
              <a:lnSpc>
                <a:spcPct val="100000"/>
              </a:lnSpc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sz="2200" spc="-5" dirty="0">
                <a:latin typeface="Calibri"/>
                <a:cs typeface="Calibri"/>
              </a:rPr>
              <a:t>ME </a:t>
            </a:r>
            <a:r>
              <a:rPr sz="2200" spc="-25" dirty="0">
                <a:latin typeface="Calibri"/>
                <a:cs typeface="Calibri"/>
              </a:rPr>
              <a:t>forms </a:t>
            </a:r>
            <a:r>
              <a:rPr sz="2200" spc="-10" dirty="0">
                <a:latin typeface="Calibri"/>
                <a:cs typeface="Calibri"/>
              </a:rPr>
              <a:t>due </a:t>
            </a:r>
            <a:r>
              <a:rPr sz="2200" spc="-20" dirty="0">
                <a:latin typeface="Calibri"/>
                <a:cs typeface="Calibri"/>
              </a:rPr>
              <a:t>November </a:t>
            </a:r>
            <a:r>
              <a:rPr sz="2200" spc="-5" dirty="0" smtClean="0">
                <a:latin typeface="Calibri"/>
                <a:cs typeface="Calibri"/>
              </a:rPr>
              <a:t>2</a:t>
            </a:r>
            <a:r>
              <a:rPr lang="en-US" sz="2200" spc="-5" dirty="0" smtClean="0">
                <a:latin typeface="Calibri"/>
                <a:cs typeface="Calibri"/>
              </a:rPr>
              <a:t>6</a:t>
            </a:r>
            <a:r>
              <a:rPr sz="2200" spc="-5" dirty="0" smtClean="0">
                <a:latin typeface="Calibri"/>
                <a:cs typeface="Calibri"/>
              </a:rPr>
              <a:t>, 201</a:t>
            </a:r>
            <a:r>
              <a:rPr lang="en-US" sz="2200" spc="-5" dirty="0" smtClean="0">
                <a:latin typeface="Calibri"/>
                <a:cs typeface="Calibri"/>
              </a:rPr>
              <a:t>9</a:t>
            </a:r>
            <a:r>
              <a:rPr sz="2200" spc="-5" dirty="0" smtClean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Office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endParaRPr sz="2200" dirty="0">
              <a:latin typeface="Calibri"/>
              <a:cs typeface="Calibri"/>
            </a:endParaRPr>
          </a:p>
          <a:p>
            <a:pPr marL="320040">
              <a:lnSpc>
                <a:spcPct val="100000"/>
              </a:lnSpc>
            </a:pPr>
            <a:r>
              <a:rPr sz="2200" spc="-25" dirty="0">
                <a:latin typeface="Calibri"/>
                <a:cs typeface="Calibri"/>
              </a:rPr>
              <a:t>Substance  </a:t>
            </a:r>
            <a:r>
              <a:rPr sz="2200" spc="-5" dirty="0">
                <a:latin typeface="Calibri"/>
                <a:cs typeface="Calibri"/>
              </a:rPr>
              <a:t>Abuse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Prevention.</a:t>
            </a:r>
            <a:endParaRPr sz="2200" dirty="0">
              <a:latin typeface="Calibri"/>
              <a:cs typeface="Calibri"/>
            </a:endParaRPr>
          </a:p>
          <a:p>
            <a:pPr marL="320040" indent="-30734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sz="2200" spc="-5" dirty="0">
                <a:latin typeface="Calibri"/>
                <a:cs typeface="Calibri"/>
              </a:rPr>
              <a:t>Mail</a:t>
            </a:r>
            <a:r>
              <a:rPr sz="2200" spc="-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to:</a:t>
            </a:r>
            <a:endParaRPr sz="2200" dirty="0">
              <a:latin typeface="Calibri"/>
              <a:cs typeface="Calibri"/>
            </a:endParaRPr>
          </a:p>
          <a:p>
            <a:pPr marL="320040">
              <a:lnSpc>
                <a:spcPct val="100000"/>
              </a:lnSpc>
              <a:spcBef>
                <a:spcPts val="325"/>
              </a:spcBef>
            </a:pPr>
            <a:r>
              <a:rPr sz="2200" spc="-10" dirty="0">
                <a:latin typeface="Calibri"/>
                <a:cs typeface="Calibri"/>
              </a:rPr>
              <a:t>Human </a:t>
            </a:r>
            <a:r>
              <a:rPr sz="2200" spc="-5" dirty="0">
                <a:latin typeface="Calibri"/>
                <a:cs typeface="Calibri"/>
              </a:rPr>
              <a:t>Services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Department/BHSD</a:t>
            </a:r>
            <a:endParaRPr sz="2200" dirty="0">
              <a:latin typeface="Calibri"/>
              <a:cs typeface="Calibri"/>
            </a:endParaRPr>
          </a:p>
          <a:p>
            <a:pPr marL="320040">
              <a:lnSpc>
                <a:spcPct val="100000"/>
              </a:lnSpc>
              <a:spcBef>
                <a:spcPts val="525"/>
              </a:spcBef>
            </a:pPr>
            <a:r>
              <a:rPr sz="2200" spc="-20" dirty="0">
                <a:latin typeface="Calibri"/>
                <a:cs typeface="Calibri"/>
              </a:rPr>
              <a:t>Office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25" dirty="0">
                <a:latin typeface="Calibri"/>
                <a:cs typeface="Calibri"/>
              </a:rPr>
              <a:t>Substance </a:t>
            </a:r>
            <a:r>
              <a:rPr sz="2200" spc="-5" dirty="0">
                <a:latin typeface="Calibri"/>
                <a:cs typeface="Calibri"/>
              </a:rPr>
              <a:t>Abuse </a:t>
            </a:r>
            <a:r>
              <a:rPr sz="2200" spc="-25" dirty="0">
                <a:latin typeface="Calibri"/>
                <a:cs typeface="Calibri"/>
              </a:rPr>
              <a:t>Prevention</a:t>
            </a:r>
            <a:endParaRPr sz="2200" dirty="0">
              <a:latin typeface="Calibri"/>
              <a:cs typeface="Calibri"/>
            </a:endParaRPr>
          </a:p>
          <a:p>
            <a:pPr marL="32004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Calibri"/>
                <a:cs typeface="Calibri"/>
              </a:rPr>
              <a:t>37 </a:t>
            </a:r>
            <a:r>
              <a:rPr sz="2200" spc="-20" dirty="0">
                <a:latin typeface="Calibri"/>
                <a:cs typeface="Calibri"/>
              </a:rPr>
              <a:t>Plaza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-1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Prensa</a:t>
            </a:r>
            <a:endParaRPr sz="2200" dirty="0">
              <a:latin typeface="Calibri"/>
              <a:cs typeface="Calibri"/>
            </a:endParaRPr>
          </a:p>
          <a:p>
            <a:pPr marL="320040" marR="2411730">
              <a:lnSpc>
                <a:spcPct val="120000"/>
              </a:lnSpc>
            </a:pPr>
            <a:r>
              <a:rPr sz="2200" spc="-25" dirty="0">
                <a:latin typeface="Calibri"/>
                <a:cs typeface="Calibri"/>
              </a:rPr>
              <a:t>Santa Fe, </a:t>
            </a:r>
            <a:r>
              <a:rPr sz="2200" spc="-20" dirty="0">
                <a:latin typeface="Calibri"/>
                <a:cs typeface="Calibri"/>
              </a:rPr>
              <a:t>New </a:t>
            </a:r>
            <a:r>
              <a:rPr sz="2200" spc="-30" dirty="0">
                <a:latin typeface="Calibri"/>
                <a:cs typeface="Calibri"/>
              </a:rPr>
              <a:t>Mexico </a:t>
            </a:r>
            <a:r>
              <a:rPr sz="2200" spc="-5" dirty="0">
                <a:latin typeface="Calibri"/>
                <a:cs typeface="Calibri"/>
              </a:rPr>
              <a:t>87504  </a:t>
            </a:r>
            <a:r>
              <a:rPr sz="2200" spc="-45" dirty="0">
                <a:latin typeface="Calibri"/>
                <a:cs typeface="Calibri"/>
              </a:rPr>
              <a:t>Attn: </a:t>
            </a:r>
            <a:r>
              <a:rPr lang="en-US" sz="2200" spc="-5" dirty="0" smtClean="0">
                <a:latin typeface="Calibri"/>
                <a:cs typeface="Calibri"/>
              </a:rPr>
              <a:t>Jay Quintana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4917" y="2791586"/>
            <a:ext cx="207645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Role</a:t>
            </a:r>
            <a:r>
              <a:rPr spc="-75" dirty="0"/>
              <a:t> </a:t>
            </a:r>
            <a:r>
              <a:rPr spc="-20" dirty="0"/>
              <a:t>Play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2205" y="1724786"/>
            <a:ext cx="257175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Questions?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4941" y="3836796"/>
            <a:ext cx="4752975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en-US" sz="2700" spc="-5" dirty="0" smtClean="0">
                <a:latin typeface="Calibri"/>
                <a:cs typeface="Calibri"/>
              </a:rPr>
              <a:t>Jay Quintana</a:t>
            </a:r>
            <a:endParaRPr sz="27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700" spc="-5" dirty="0">
                <a:latin typeface="Calibri"/>
                <a:cs typeface="Calibri"/>
              </a:rPr>
              <a:t>Email: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lang="en-US" sz="2700" u="heavy" spc="-15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JayE.Quintana@state.nm.us</a:t>
            </a:r>
            <a:r>
              <a:rPr lang="en-US" sz="2700" u="heavy" spc="-15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dirty="0" smtClean="0">
                <a:latin typeface="Calibri"/>
                <a:cs typeface="Calibri"/>
              </a:rPr>
              <a:t>Phone</a:t>
            </a:r>
            <a:r>
              <a:rPr sz="2700" dirty="0">
                <a:latin typeface="Calibri"/>
                <a:cs typeface="Calibri"/>
              </a:rPr>
              <a:t>: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5" dirty="0" smtClean="0">
                <a:latin typeface="Calibri"/>
                <a:cs typeface="Calibri"/>
              </a:rPr>
              <a:t>505-476-</a:t>
            </a:r>
            <a:r>
              <a:rPr lang="en-US" sz="2700" spc="-5" dirty="0" smtClean="0">
                <a:latin typeface="Calibri"/>
                <a:cs typeface="Calibri"/>
              </a:rPr>
              <a:t>9285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900" y="1285333"/>
            <a:ext cx="6075045" cy="294888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469265" marR="77470" indent="-457200">
              <a:lnSpc>
                <a:spcPts val="1380"/>
              </a:lnSpc>
              <a:spcBef>
                <a:spcPts val="35"/>
              </a:spcBef>
            </a:pPr>
            <a:r>
              <a:rPr sz="1400" spc="-5" dirty="0">
                <a:latin typeface="Times New Roman"/>
                <a:cs typeface="Times New Roman"/>
              </a:rPr>
              <a:t>Green </a:t>
            </a:r>
            <a:r>
              <a:rPr sz="1400" dirty="0">
                <a:latin typeface="Times New Roman"/>
                <a:cs typeface="Times New Roman"/>
              </a:rPr>
              <a:t>D, </a:t>
            </a:r>
            <a:r>
              <a:rPr sz="1400" spc="-5" dirty="0">
                <a:latin typeface="Times New Roman"/>
                <a:cs typeface="Times New Roman"/>
              </a:rPr>
              <a:t>Peñaloza </a:t>
            </a:r>
            <a:r>
              <a:rPr sz="1400" spc="-10" dirty="0">
                <a:latin typeface="Times New Roman"/>
                <a:cs typeface="Times New Roman"/>
              </a:rPr>
              <a:t>L, </a:t>
            </a:r>
            <a:r>
              <a:rPr sz="1400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FitzGerald </a:t>
            </a:r>
            <a:r>
              <a:rPr sz="1400" dirty="0">
                <a:latin typeface="Times New Roman"/>
                <a:cs typeface="Times New Roman"/>
              </a:rPr>
              <a:t>C. 2012. </a:t>
            </a:r>
            <a:r>
              <a:rPr sz="1400" i="1" spc="-5" dirty="0">
                <a:latin typeface="Times New Roman"/>
                <a:cs typeface="Times New Roman"/>
              </a:rPr>
              <a:t>New Mexico </a:t>
            </a:r>
            <a:r>
              <a:rPr sz="1400" i="1" dirty="0">
                <a:latin typeface="Times New Roman"/>
                <a:cs typeface="Times New Roman"/>
              </a:rPr>
              <a:t>Youth Risk &amp; </a:t>
            </a:r>
            <a:r>
              <a:rPr sz="1400" i="1" spc="-5" dirty="0">
                <a:latin typeface="Times New Roman"/>
                <a:cs typeface="Times New Roman"/>
              </a:rPr>
              <a:t>Resiliency Survey: </a:t>
            </a:r>
            <a:r>
              <a:rPr sz="1400" i="1" dirty="0">
                <a:latin typeface="Times New Roman"/>
                <a:cs typeface="Times New Roman"/>
              </a:rPr>
              <a:t>High  </a:t>
            </a:r>
            <a:r>
              <a:rPr sz="1400" i="1" spc="-5" dirty="0">
                <a:latin typeface="Times New Roman"/>
                <a:cs typeface="Times New Roman"/>
              </a:rPr>
              <a:t>School Survey </a:t>
            </a:r>
            <a:r>
              <a:rPr sz="1400" i="1" dirty="0">
                <a:latin typeface="Times New Roman"/>
                <a:cs typeface="Times New Roman"/>
              </a:rPr>
              <a:t>Results 2011. </a:t>
            </a:r>
            <a:r>
              <a:rPr sz="1400" i="1" spc="-5" dirty="0">
                <a:latin typeface="Times New Roman"/>
                <a:cs typeface="Times New Roman"/>
              </a:rPr>
              <a:t>Epidemiology </a:t>
            </a:r>
            <a:r>
              <a:rPr sz="1400" i="1" dirty="0">
                <a:latin typeface="Times New Roman"/>
                <a:cs typeface="Times New Roman"/>
              </a:rPr>
              <a:t>and Response </a:t>
            </a:r>
            <a:r>
              <a:rPr sz="1400" i="1" spc="-5" dirty="0">
                <a:latin typeface="Times New Roman"/>
                <a:cs typeface="Times New Roman"/>
              </a:rPr>
              <a:t>Division, New</a:t>
            </a:r>
            <a:r>
              <a:rPr sz="1400" i="1" spc="1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Mexico</a:t>
            </a:r>
            <a:endParaRPr sz="1400" dirty="0">
              <a:latin typeface="Times New Roman"/>
              <a:cs typeface="Times New Roman"/>
            </a:endParaRPr>
          </a:p>
          <a:p>
            <a:pPr marL="469265" marR="92710">
              <a:lnSpc>
                <a:spcPts val="1380"/>
              </a:lnSpc>
            </a:pPr>
            <a:r>
              <a:rPr sz="1400" i="1" spc="-5" dirty="0">
                <a:latin typeface="Times New Roman"/>
                <a:cs typeface="Times New Roman"/>
              </a:rPr>
              <a:t>Department </a:t>
            </a:r>
            <a:r>
              <a:rPr sz="1400" i="1" dirty="0">
                <a:latin typeface="Times New Roman"/>
                <a:cs typeface="Times New Roman"/>
              </a:rPr>
              <a:t>of </a:t>
            </a:r>
            <a:r>
              <a:rPr sz="1400" i="1" spc="-5" dirty="0">
                <a:latin typeface="Times New Roman"/>
                <a:cs typeface="Times New Roman"/>
              </a:rPr>
              <a:t>Health, </a:t>
            </a:r>
            <a:r>
              <a:rPr sz="1400" i="1" dirty="0">
                <a:latin typeface="Times New Roman"/>
                <a:cs typeface="Times New Roman"/>
              </a:rPr>
              <a:t>School and Family Support </a:t>
            </a:r>
            <a:r>
              <a:rPr sz="1400" i="1" spc="-5" dirty="0">
                <a:latin typeface="Times New Roman"/>
                <a:cs typeface="Times New Roman"/>
              </a:rPr>
              <a:t>Bureau, New Mexico </a:t>
            </a:r>
            <a:r>
              <a:rPr sz="1400" i="1" dirty="0">
                <a:latin typeface="Times New Roman"/>
                <a:cs typeface="Times New Roman"/>
              </a:rPr>
              <a:t>Public </a:t>
            </a:r>
            <a:r>
              <a:rPr sz="1400" i="1" spc="-5" dirty="0">
                <a:latin typeface="Times New Roman"/>
                <a:cs typeface="Times New Roman"/>
              </a:rPr>
              <a:t>Education  Department, </a:t>
            </a:r>
            <a:r>
              <a:rPr sz="1400" i="1" dirty="0">
                <a:latin typeface="Times New Roman"/>
                <a:cs typeface="Times New Roman"/>
              </a:rPr>
              <a:t>and University of </a:t>
            </a:r>
            <a:r>
              <a:rPr sz="1400" i="1" spc="-5" dirty="0">
                <a:latin typeface="Times New Roman"/>
                <a:cs typeface="Times New Roman"/>
              </a:rPr>
              <a:t>New Mexico </a:t>
            </a:r>
            <a:r>
              <a:rPr sz="1400" i="1" dirty="0">
                <a:latin typeface="Times New Roman"/>
                <a:cs typeface="Times New Roman"/>
              </a:rPr>
              <a:t>Prevention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Research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469265" marR="417830" indent="-457200">
              <a:lnSpc>
                <a:spcPts val="1380"/>
              </a:lnSpc>
            </a:pPr>
            <a:r>
              <a:rPr sz="1400" spc="-5" dirty="0">
                <a:latin typeface="Times New Roman"/>
                <a:cs typeface="Times New Roman"/>
              </a:rPr>
              <a:t>SAMHSA. (2012). </a:t>
            </a:r>
            <a:r>
              <a:rPr sz="1400" i="1" spc="-5" dirty="0">
                <a:latin typeface="Times New Roman"/>
                <a:cs typeface="Times New Roman"/>
              </a:rPr>
              <a:t>FY2911 </a:t>
            </a:r>
            <a:r>
              <a:rPr sz="1400" i="1" dirty="0">
                <a:latin typeface="Times New Roman"/>
                <a:cs typeface="Times New Roman"/>
              </a:rPr>
              <a:t>Annual Synar </a:t>
            </a:r>
            <a:r>
              <a:rPr sz="1400" i="1" spc="-5" dirty="0">
                <a:latin typeface="Times New Roman"/>
                <a:cs typeface="Times New Roman"/>
              </a:rPr>
              <a:t>R=eports Tobacco </a:t>
            </a:r>
            <a:r>
              <a:rPr sz="1400" i="1" dirty="0">
                <a:latin typeface="Times New Roman"/>
                <a:cs typeface="Times New Roman"/>
              </a:rPr>
              <a:t>Sales to </a:t>
            </a:r>
            <a:r>
              <a:rPr sz="1400" i="1" spc="-5" dirty="0">
                <a:latin typeface="Times New Roman"/>
                <a:cs typeface="Times New Roman"/>
              </a:rPr>
              <a:t>Youth</a:t>
            </a:r>
            <a:r>
              <a:rPr sz="1400" spc="-5" dirty="0">
                <a:latin typeface="Times New Roman"/>
                <a:cs typeface="Times New Roman"/>
              </a:rPr>
              <a:t>. Retrieved from  </a:t>
            </a:r>
            <a:r>
              <a:rPr sz="1400" spc="-5" dirty="0">
                <a:latin typeface="Times New Roman"/>
                <a:cs typeface="Times New Roman"/>
                <a:hlinkClick r:id="rId2"/>
              </a:rPr>
              <a:t>http://www.samhsa.gov/prevention/2011-Annual-Synar-Report.pdf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469265" marR="5080" indent="-419100">
              <a:lnSpc>
                <a:spcPts val="1380"/>
              </a:lnSpc>
            </a:pPr>
            <a:r>
              <a:rPr sz="1400" dirty="0">
                <a:latin typeface="Times New Roman"/>
                <a:cs typeface="Times New Roman"/>
              </a:rPr>
              <a:t>United </a:t>
            </a:r>
            <a:r>
              <a:rPr sz="1400" spc="-5" dirty="0">
                <a:latin typeface="Times New Roman"/>
                <a:cs typeface="Times New Roman"/>
              </a:rPr>
              <a:t>States Food and </a:t>
            </a:r>
            <a:r>
              <a:rPr sz="1400" dirty="0">
                <a:latin typeface="Times New Roman"/>
                <a:cs typeface="Times New Roman"/>
              </a:rPr>
              <a:t>Drug </a:t>
            </a:r>
            <a:r>
              <a:rPr sz="1400" spc="-5" dirty="0">
                <a:latin typeface="Times New Roman"/>
                <a:cs typeface="Times New Roman"/>
              </a:rPr>
              <a:t>Administration. (2013). </a:t>
            </a:r>
            <a:r>
              <a:rPr sz="1400" i="1" spc="-5" dirty="0">
                <a:latin typeface="Times New Roman"/>
                <a:cs typeface="Times New Roman"/>
              </a:rPr>
              <a:t>Overview </a:t>
            </a:r>
            <a:r>
              <a:rPr sz="1400" i="1" dirty="0">
                <a:latin typeface="Times New Roman"/>
                <a:cs typeface="Times New Roman"/>
              </a:rPr>
              <a:t>of the Family </a:t>
            </a:r>
            <a:r>
              <a:rPr sz="1400" i="1" spc="-5" dirty="0">
                <a:latin typeface="Times New Roman"/>
                <a:cs typeface="Times New Roman"/>
              </a:rPr>
              <a:t>Smoking Prevention  </a:t>
            </a:r>
            <a:r>
              <a:rPr sz="1400" i="1" dirty="0">
                <a:latin typeface="Times New Roman"/>
                <a:cs typeface="Times New Roman"/>
              </a:rPr>
              <a:t>and </a:t>
            </a:r>
            <a:r>
              <a:rPr sz="1400" i="1" spc="-5" dirty="0">
                <a:latin typeface="Times New Roman"/>
                <a:cs typeface="Times New Roman"/>
              </a:rPr>
              <a:t>Tobacco </a:t>
            </a:r>
            <a:r>
              <a:rPr sz="1400" i="1" dirty="0">
                <a:latin typeface="Times New Roman"/>
                <a:cs typeface="Times New Roman"/>
              </a:rPr>
              <a:t>Control </a:t>
            </a:r>
            <a:r>
              <a:rPr sz="1400" i="1" spc="-5" dirty="0">
                <a:latin typeface="Times New Roman"/>
                <a:cs typeface="Times New Roman"/>
              </a:rPr>
              <a:t>Act: Consumer </a:t>
            </a:r>
            <a:r>
              <a:rPr sz="1400" i="1" dirty="0">
                <a:latin typeface="Times New Roman"/>
                <a:cs typeface="Times New Roman"/>
              </a:rPr>
              <a:t>fact Sheet</a:t>
            </a:r>
            <a:r>
              <a:rPr sz="1400" dirty="0">
                <a:latin typeface="Times New Roman"/>
                <a:cs typeface="Times New Roman"/>
              </a:rPr>
              <a:t>. </a:t>
            </a:r>
            <a:r>
              <a:rPr sz="1400" spc="-5" dirty="0">
                <a:latin typeface="Times New Roman"/>
                <a:cs typeface="Times New Roman"/>
              </a:rPr>
              <a:t>Retrieved </a:t>
            </a:r>
            <a:r>
              <a:rPr sz="1400" dirty="0">
                <a:latin typeface="Times New Roman"/>
                <a:cs typeface="Times New Roman"/>
              </a:rPr>
              <a:t>from  </a:t>
            </a:r>
            <a:r>
              <a:rPr sz="1400" spc="-5" dirty="0">
                <a:latin typeface="Times New Roman"/>
                <a:cs typeface="Times New Roman"/>
                <a:hlinkClick r:id="rId3"/>
              </a:rPr>
              <a:t>http://www.fda.gov/TobaccoProducts/GuidanceComplianceRegulatoryInformation/ucm246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129.htm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086" rIns="0" bIns="0" rtlCol="0">
            <a:spAutoFit/>
          </a:bodyPr>
          <a:lstStyle/>
          <a:p>
            <a:pPr marL="2928620">
              <a:lnSpc>
                <a:spcPct val="100000"/>
              </a:lnSpc>
            </a:pPr>
            <a:r>
              <a:rPr spc="-75" dirty="0"/>
              <a:t>R</a:t>
            </a:r>
            <a:r>
              <a:rPr spc="-30" dirty="0"/>
              <a:t>e</a:t>
            </a:r>
            <a:r>
              <a:rPr spc="-110" dirty="0"/>
              <a:t>f</a:t>
            </a:r>
            <a:r>
              <a:rPr dirty="0"/>
              <a:t>e</a:t>
            </a:r>
            <a:r>
              <a:rPr spc="-60" dirty="0"/>
              <a:t>r</a:t>
            </a:r>
            <a:r>
              <a:rPr dirty="0"/>
              <a:t>ences</a:t>
            </a:r>
          </a:p>
        </p:txBody>
      </p:sp>
      <p:sp>
        <p:nvSpPr>
          <p:cNvPr id="4" name="object 4"/>
          <p:cNvSpPr/>
          <p:nvPr/>
        </p:nvSpPr>
        <p:spPr>
          <a:xfrm>
            <a:off x="6629400" y="4457700"/>
            <a:ext cx="2037918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5" name="object 5"/>
          <p:cNvSpPr/>
          <p:nvPr/>
        </p:nvSpPr>
        <p:spPr>
          <a:xfrm>
            <a:off x="7239000" y="4636475"/>
            <a:ext cx="851650" cy="1547449"/>
          </a:xfrm>
          <a:custGeom>
            <a:avLst/>
            <a:gdLst/>
            <a:ahLst/>
            <a:cxnLst/>
            <a:rect l="l" t="t" r="r" b="b"/>
            <a:pathLst>
              <a:path w="1358900" h="1959610">
                <a:moveTo>
                  <a:pt x="1093724" y="0"/>
                </a:moveTo>
                <a:lnTo>
                  <a:pt x="0" y="1722501"/>
                </a:lnTo>
                <a:lnTo>
                  <a:pt x="212725" y="1959102"/>
                </a:lnTo>
                <a:lnTo>
                  <a:pt x="1358900" y="161925"/>
                </a:lnTo>
                <a:lnTo>
                  <a:pt x="1093724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086" rIns="0" bIns="0" rtlCol="0">
            <a:spAutoFit/>
          </a:bodyPr>
          <a:lstStyle/>
          <a:p>
            <a:pPr marL="3292475">
              <a:lnSpc>
                <a:spcPct val="100000"/>
              </a:lnSpc>
            </a:pPr>
            <a:r>
              <a:rPr spc="-5" dirty="0"/>
              <a:t>S</a:t>
            </a:r>
            <a:r>
              <a:rPr spc="10" dirty="0"/>
              <a:t>o</a:t>
            </a:r>
            <a:r>
              <a:rPr spc="-5" dirty="0"/>
              <a:t>u</a:t>
            </a:r>
            <a:r>
              <a:rPr spc="-55" dirty="0"/>
              <a:t>r</a:t>
            </a:r>
            <a:r>
              <a:rPr dirty="0"/>
              <a:t>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005"/>
            <a:ext cx="8066405" cy="3588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65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Food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Drug </a:t>
            </a:r>
            <a:r>
              <a:rPr sz="2000" spc="-15" dirty="0">
                <a:latin typeface="Calibri"/>
                <a:cs typeface="Calibri"/>
              </a:rPr>
              <a:t>Administration,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Flavored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2000" spc="-45" dirty="0">
                <a:latin typeface="Calibri"/>
                <a:cs typeface="Calibri"/>
              </a:rPr>
              <a:t>Tobacco </a:t>
            </a:r>
            <a:r>
              <a:rPr sz="2000" spc="-10" dirty="0">
                <a:latin typeface="Calibri"/>
                <a:cs typeface="Calibri"/>
              </a:rPr>
              <a:t>Product </a:t>
            </a:r>
            <a:r>
              <a:rPr sz="2000" spc="-20" dirty="0">
                <a:latin typeface="Calibri"/>
                <a:cs typeface="Calibri"/>
              </a:rPr>
              <a:t>Fact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Sheet,</a:t>
            </a:r>
            <a:endParaRPr sz="2000" dirty="0">
              <a:latin typeface="Calibri"/>
              <a:cs typeface="Calibri"/>
            </a:endParaRPr>
          </a:p>
          <a:p>
            <a:pPr marL="355600" marR="187325" indent="-342900" algn="just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http://</a:t>
            </a:r>
            <a:r>
              <a:rPr sz="2000" spc="-25" dirty="0" smtClean="0">
                <a:solidFill>
                  <a:srgbClr val="0070C0"/>
                </a:solidFill>
                <a:latin typeface="Calibri"/>
                <a:cs typeface="Calibri"/>
              </a:rPr>
              <a:t>www.fda.gov/downloads/TobaccoProducts/ProtectingKidsfromTobacco/FlavoredTob</a:t>
            </a:r>
            <a:r>
              <a:rPr sz="2000" spc="-15" dirty="0" smtClean="0">
                <a:solidFill>
                  <a:srgbClr val="0070C0"/>
                </a:solidFill>
                <a:latin typeface="Calibri"/>
                <a:cs typeface="Calibri"/>
              </a:rPr>
              <a:t>acco/UCM183214.pdf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7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11 </a:t>
            </a:r>
            <a:r>
              <a:rPr sz="2000" spc="-20" dirty="0">
                <a:latin typeface="Calibri"/>
                <a:cs typeface="Calibri"/>
              </a:rPr>
              <a:t>Centers </a:t>
            </a:r>
            <a:r>
              <a:rPr sz="2000" spc="-2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Disease </a:t>
            </a:r>
            <a:r>
              <a:rPr sz="2000" spc="-15" dirty="0">
                <a:latin typeface="Calibri"/>
                <a:cs typeface="Calibri"/>
              </a:rPr>
              <a:t>Control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Prevention,  </a:t>
            </a:r>
            <a:r>
              <a:rPr sz="2000" spc="-5" dirty="0">
                <a:latin typeface="Calibri"/>
                <a:cs typeface="Calibri"/>
              </a:rPr>
              <a:t>“Consumption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25" dirty="0">
                <a:latin typeface="Calibri"/>
                <a:cs typeface="Calibri"/>
              </a:rPr>
              <a:t>Cigarettes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Combustible  </a:t>
            </a:r>
            <a:r>
              <a:rPr sz="2000" spc="-45" dirty="0">
                <a:latin typeface="Calibri"/>
                <a:cs typeface="Calibri"/>
              </a:rPr>
              <a:t>Tobacco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United </a:t>
            </a:r>
            <a:r>
              <a:rPr sz="2000" spc="-15" dirty="0">
                <a:latin typeface="Calibri"/>
                <a:cs typeface="Calibri"/>
              </a:rPr>
              <a:t>States, </a:t>
            </a:r>
            <a:r>
              <a:rPr sz="2000" spc="-5" dirty="0">
                <a:latin typeface="Calibri"/>
                <a:cs typeface="Calibri"/>
              </a:rPr>
              <a:t>2000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–</a:t>
            </a:r>
            <a:r>
              <a:rPr sz="2000" spc="-45" dirty="0" smtClean="0">
                <a:latin typeface="Calibri"/>
                <a:cs typeface="Calibri"/>
              </a:rPr>
              <a:t>2011</a:t>
            </a:r>
            <a:r>
              <a:rPr sz="2000" spc="-45" dirty="0">
                <a:latin typeface="Calibri"/>
                <a:cs typeface="Calibri"/>
              </a:rPr>
              <a:t>.” </a:t>
            </a:r>
            <a:r>
              <a:rPr sz="2000" dirty="0">
                <a:latin typeface="Calibri"/>
                <a:cs typeface="Calibri"/>
              </a:rPr>
              <a:t>MMWR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2012;61(30);565-569</a:t>
            </a:r>
            <a:r>
              <a:rPr sz="2000" dirty="0" smtClean="0">
                <a:latin typeface="Calibri"/>
                <a:cs typeface="Calibri"/>
              </a:rPr>
              <a:t>.</a:t>
            </a:r>
            <a:endParaRPr lang="en-US" sz="2000" dirty="0" smtClean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000" dirty="0" smtClean="0">
                <a:latin typeface="Calibri"/>
                <a:cs typeface="Calibri"/>
              </a:rPr>
              <a:t>Justin </a:t>
            </a:r>
            <a:r>
              <a:rPr lang="en-US" sz="2000" dirty="0" err="1" smtClean="0">
                <a:latin typeface="Calibri"/>
                <a:cs typeface="Calibri"/>
              </a:rPr>
              <a:t>Welby</a:t>
            </a:r>
            <a:r>
              <a:rPr lang="en-US" sz="2000" dirty="0" smtClean="0">
                <a:latin typeface="Calibri"/>
                <a:cs typeface="Calibri"/>
              </a:rPr>
              <a:t>, 2018 </a:t>
            </a:r>
          </a:p>
          <a:p>
            <a:pPr marL="469900" indent="-457200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000" dirty="0" smtClean="0">
                <a:latin typeface="Calibri"/>
                <a:cs typeface="Calibri"/>
              </a:rPr>
              <a:t>Brian Chavez, UNM/COSAP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1065">
              <a:lnSpc>
                <a:spcPct val="100000"/>
              </a:lnSpc>
            </a:pPr>
            <a:r>
              <a:rPr sz="4000" spc="-60" dirty="0"/>
              <a:t>Tobacco </a:t>
            </a:r>
            <a:r>
              <a:rPr sz="4000" spc="-5" dirty="0"/>
              <a:t>and</a:t>
            </a:r>
            <a:r>
              <a:rPr sz="4000" spc="-15" dirty="0"/>
              <a:t> </a:t>
            </a:r>
            <a:r>
              <a:rPr sz="4000" spc="-65" dirty="0"/>
              <a:t>Youth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2011298"/>
            <a:ext cx="7807959" cy="358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35" dirty="0">
                <a:latin typeface="Calibri"/>
                <a:cs typeface="Calibri"/>
              </a:rPr>
              <a:t>Tobacco </a:t>
            </a:r>
            <a:r>
              <a:rPr sz="2600" b="1" dirty="0">
                <a:latin typeface="Calibri"/>
                <a:cs typeface="Calibri"/>
              </a:rPr>
              <a:t>Use is a </a:t>
            </a:r>
            <a:r>
              <a:rPr sz="2600" b="1" spc="-10" dirty="0">
                <a:latin typeface="Calibri"/>
                <a:cs typeface="Calibri"/>
              </a:rPr>
              <a:t>Pediatric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Disease</a:t>
            </a:r>
            <a:endParaRPr sz="2600">
              <a:latin typeface="Calibri"/>
              <a:cs typeface="Calibri"/>
            </a:endParaRPr>
          </a:p>
          <a:p>
            <a:pPr marL="244475" marR="56515" indent="-231775">
              <a:lnSpc>
                <a:spcPct val="80000"/>
              </a:lnSpc>
              <a:spcBef>
                <a:spcPts val="940"/>
              </a:spcBef>
              <a:buFont typeface="Arial"/>
              <a:buChar char="•"/>
              <a:tabLst>
                <a:tab pos="244475" algn="l"/>
                <a:tab pos="245110" algn="l"/>
              </a:tabLst>
            </a:pPr>
            <a:r>
              <a:rPr sz="2200" spc="-5" dirty="0">
                <a:latin typeface="Calibri"/>
                <a:cs typeface="Calibri"/>
              </a:rPr>
              <a:t>88 </a:t>
            </a:r>
            <a:r>
              <a:rPr sz="2200" spc="-15" dirty="0">
                <a:latin typeface="Calibri"/>
                <a:cs typeface="Calibri"/>
              </a:rPr>
              <a:t>percent </a:t>
            </a:r>
            <a:r>
              <a:rPr sz="2200" spc="-5" dirty="0">
                <a:latin typeface="Calibri"/>
                <a:cs typeface="Calibri"/>
              </a:rPr>
              <a:t>of adults who </a:t>
            </a:r>
            <a:r>
              <a:rPr sz="2200" spc="-20" dirty="0">
                <a:latin typeface="Calibri"/>
                <a:cs typeface="Calibri"/>
              </a:rPr>
              <a:t>have </a:t>
            </a:r>
            <a:r>
              <a:rPr sz="2200" spc="-15" dirty="0">
                <a:latin typeface="Calibri"/>
                <a:cs typeface="Calibri"/>
              </a:rPr>
              <a:t>ever </a:t>
            </a:r>
            <a:r>
              <a:rPr sz="2200" spc="-20" dirty="0">
                <a:latin typeface="Calibri"/>
                <a:cs typeface="Calibri"/>
              </a:rPr>
              <a:t>smoked </a:t>
            </a:r>
            <a:r>
              <a:rPr sz="2200" spc="-10" dirty="0">
                <a:latin typeface="Calibri"/>
                <a:cs typeface="Calibri"/>
              </a:rPr>
              <a:t>daily report that they  </a:t>
            </a:r>
            <a:r>
              <a:rPr sz="2200" spc="-15" dirty="0">
                <a:latin typeface="Calibri"/>
                <a:cs typeface="Calibri"/>
              </a:rPr>
              <a:t>first </a:t>
            </a:r>
            <a:r>
              <a:rPr sz="2200" spc="-20" dirty="0">
                <a:latin typeface="Calibri"/>
                <a:cs typeface="Calibri"/>
              </a:rPr>
              <a:t>smoked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age </a:t>
            </a:r>
            <a:r>
              <a:rPr sz="2200" spc="-5" dirty="0">
                <a:latin typeface="Calibri"/>
                <a:cs typeface="Calibri"/>
              </a:rPr>
              <a:t>of 18, and 99 </a:t>
            </a:r>
            <a:r>
              <a:rPr sz="2200" spc="-15" dirty="0">
                <a:latin typeface="Calibri"/>
                <a:cs typeface="Calibri"/>
              </a:rPr>
              <a:t>percent </a:t>
            </a:r>
            <a:r>
              <a:rPr sz="2200" spc="-10" dirty="0">
                <a:latin typeface="Calibri"/>
                <a:cs typeface="Calibri"/>
              </a:rPr>
              <a:t>report that they </a:t>
            </a:r>
            <a:r>
              <a:rPr sz="2200" spc="-15" dirty="0">
                <a:latin typeface="Calibri"/>
                <a:cs typeface="Calibri"/>
              </a:rPr>
              <a:t>first  </a:t>
            </a:r>
            <a:r>
              <a:rPr sz="2200" spc="-20" dirty="0">
                <a:latin typeface="Calibri"/>
                <a:cs typeface="Calibri"/>
              </a:rPr>
              <a:t>smoked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age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26.</a:t>
            </a:r>
            <a:r>
              <a:rPr sz="2175" baseline="24904" dirty="0">
                <a:latin typeface="Calibri"/>
                <a:cs typeface="Calibri"/>
              </a:rPr>
              <a:t>1</a:t>
            </a:r>
            <a:endParaRPr sz="2175" baseline="24904">
              <a:latin typeface="Calibri"/>
              <a:cs typeface="Calibri"/>
            </a:endParaRPr>
          </a:p>
          <a:p>
            <a:pPr marL="244475" marR="5080" indent="-231775">
              <a:lnSpc>
                <a:spcPts val="2110"/>
              </a:lnSpc>
              <a:spcBef>
                <a:spcPts val="905"/>
              </a:spcBef>
              <a:buFont typeface="Arial"/>
              <a:buChar char="•"/>
              <a:tabLst>
                <a:tab pos="244475" algn="l"/>
                <a:tab pos="245110" algn="l"/>
              </a:tabLst>
            </a:pPr>
            <a:r>
              <a:rPr sz="2200" spc="-10" dirty="0">
                <a:latin typeface="Calibri"/>
                <a:cs typeface="Calibri"/>
              </a:rPr>
              <a:t>More </a:t>
            </a:r>
            <a:r>
              <a:rPr sz="2200" spc="-5" dirty="0">
                <a:latin typeface="Calibri"/>
                <a:cs typeface="Calibri"/>
              </a:rPr>
              <a:t>than </a:t>
            </a:r>
            <a:r>
              <a:rPr sz="2200" spc="-10" dirty="0">
                <a:latin typeface="Calibri"/>
                <a:cs typeface="Calibri"/>
              </a:rPr>
              <a:t>one-third </a:t>
            </a:r>
            <a:r>
              <a:rPr sz="2200" spc="-5" dirty="0">
                <a:latin typeface="Calibri"/>
                <a:cs typeface="Calibri"/>
              </a:rPr>
              <a:t>of adults who </a:t>
            </a:r>
            <a:r>
              <a:rPr sz="2200" spc="-20" dirty="0">
                <a:latin typeface="Calibri"/>
                <a:cs typeface="Calibri"/>
              </a:rPr>
              <a:t>have </a:t>
            </a:r>
            <a:r>
              <a:rPr sz="2200" spc="-15" dirty="0">
                <a:latin typeface="Calibri"/>
                <a:cs typeface="Calibri"/>
              </a:rPr>
              <a:t>ever </a:t>
            </a:r>
            <a:r>
              <a:rPr sz="2200" spc="-20" dirty="0">
                <a:latin typeface="Calibri"/>
                <a:cs typeface="Calibri"/>
              </a:rPr>
              <a:t>smoked </a:t>
            </a:r>
            <a:r>
              <a:rPr sz="2200" spc="-10" dirty="0">
                <a:latin typeface="Calibri"/>
                <a:cs typeface="Calibri"/>
              </a:rPr>
              <a:t>report </a:t>
            </a:r>
            <a:r>
              <a:rPr sz="2200" spc="-5" dirty="0">
                <a:latin typeface="Calibri"/>
                <a:cs typeface="Calibri"/>
              </a:rPr>
              <a:t>trying  their </a:t>
            </a:r>
            <a:r>
              <a:rPr sz="2200" spc="-15" dirty="0">
                <a:latin typeface="Calibri"/>
                <a:cs typeface="Calibri"/>
              </a:rPr>
              <a:t>first </a:t>
            </a:r>
            <a:r>
              <a:rPr sz="2200" spc="-20" dirty="0">
                <a:latin typeface="Calibri"/>
                <a:cs typeface="Calibri"/>
              </a:rPr>
              <a:t>cigarette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age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14.</a:t>
            </a:r>
            <a:r>
              <a:rPr sz="2175" baseline="24904" dirty="0">
                <a:latin typeface="Calibri"/>
                <a:cs typeface="Calibri"/>
              </a:rPr>
              <a:t>1</a:t>
            </a:r>
            <a:endParaRPr sz="2175" baseline="24904">
              <a:latin typeface="Calibri"/>
              <a:cs typeface="Calibri"/>
            </a:endParaRPr>
          </a:p>
          <a:p>
            <a:pPr marL="244475" marR="296545" indent="-231775">
              <a:lnSpc>
                <a:spcPts val="2110"/>
              </a:lnSpc>
              <a:spcBef>
                <a:spcPts val="925"/>
              </a:spcBef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latin typeface="Calibri"/>
                <a:cs typeface="Calibri"/>
              </a:rPr>
              <a:t>80 </a:t>
            </a:r>
            <a:r>
              <a:rPr sz="2200" spc="-15" dirty="0">
                <a:latin typeface="Calibri"/>
                <a:cs typeface="Calibri"/>
              </a:rPr>
              <a:t>percent </a:t>
            </a:r>
            <a:r>
              <a:rPr sz="2200" spc="-5" dirty="0">
                <a:latin typeface="Calibri"/>
                <a:cs typeface="Calibri"/>
              </a:rPr>
              <a:t>of adult </a:t>
            </a:r>
            <a:r>
              <a:rPr sz="2200" spc="-20" dirty="0">
                <a:latin typeface="Calibri"/>
                <a:cs typeface="Calibri"/>
              </a:rPr>
              <a:t>smokers </a:t>
            </a:r>
            <a:r>
              <a:rPr sz="2200" spc="-5" dirty="0">
                <a:latin typeface="Calibri"/>
                <a:cs typeface="Calibri"/>
              </a:rPr>
              <a:t>who </a:t>
            </a:r>
            <a:r>
              <a:rPr sz="2200" spc="-10" dirty="0">
                <a:latin typeface="Calibri"/>
                <a:cs typeface="Calibri"/>
              </a:rPr>
              <a:t>are nicotine dependent report  that they </a:t>
            </a:r>
            <a:r>
              <a:rPr sz="2200" spc="-15" dirty="0">
                <a:latin typeface="Calibri"/>
                <a:cs typeface="Calibri"/>
              </a:rPr>
              <a:t>started </a:t>
            </a:r>
            <a:r>
              <a:rPr sz="2200" spc="-5" dirty="0">
                <a:latin typeface="Calibri"/>
                <a:cs typeface="Calibri"/>
              </a:rPr>
              <a:t>smoking </a:t>
            </a:r>
            <a:r>
              <a:rPr sz="2200" spc="-25" dirty="0">
                <a:latin typeface="Calibri"/>
                <a:cs typeface="Calibri"/>
              </a:rPr>
              <a:t>before </a:t>
            </a:r>
            <a:r>
              <a:rPr sz="2200" spc="-10" dirty="0">
                <a:latin typeface="Calibri"/>
                <a:cs typeface="Calibri"/>
              </a:rPr>
              <a:t>they </a:t>
            </a:r>
            <a:r>
              <a:rPr sz="2200" spc="-15" dirty="0">
                <a:latin typeface="Calibri"/>
                <a:cs typeface="Calibri"/>
              </a:rPr>
              <a:t>were </a:t>
            </a:r>
            <a:r>
              <a:rPr sz="2200" spc="-5" dirty="0">
                <a:latin typeface="Calibri"/>
                <a:cs typeface="Calibri"/>
              </a:rPr>
              <a:t>18 </a:t>
            </a:r>
            <a:r>
              <a:rPr sz="2200" spc="-15" dirty="0">
                <a:latin typeface="Calibri"/>
                <a:cs typeface="Calibri"/>
              </a:rPr>
              <a:t>years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old.</a:t>
            </a:r>
            <a:r>
              <a:rPr sz="2175" baseline="24904" dirty="0">
                <a:latin typeface="Calibri"/>
                <a:cs typeface="Calibri"/>
              </a:rPr>
              <a:t>2</a:t>
            </a:r>
            <a:endParaRPr sz="2175" baseline="24904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3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dirty="0">
                <a:latin typeface="Calibri"/>
                <a:cs typeface="Calibri"/>
              </a:rPr>
              <a:t>USDHHS. </a:t>
            </a:r>
            <a:r>
              <a:rPr sz="1400" i="1" spc="-5" dirty="0">
                <a:latin typeface="Calibri"/>
                <a:cs typeface="Calibri"/>
              </a:rPr>
              <a:t>Preventing </a:t>
            </a:r>
            <a:r>
              <a:rPr sz="1400" i="1" spc="-25" dirty="0">
                <a:latin typeface="Calibri"/>
                <a:cs typeface="Calibri"/>
              </a:rPr>
              <a:t>Tobacco </a:t>
            </a:r>
            <a:r>
              <a:rPr sz="1400" i="1" dirty="0">
                <a:latin typeface="Calibri"/>
                <a:cs typeface="Calibri"/>
              </a:rPr>
              <a:t>Use Among </a:t>
            </a:r>
            <a:r>
              <a:rPr sz="1400" i="1" spc="-25" dirty="0">
                <a:latin typeface="Calibri"/>
                <a:cs typeface="Calibri"/>
              </a:rPr>
              <a:t>Youth </a:t>
            </a:r>
            <a:r>
              <a:rPr sz="1400" i="1" spc="-5" dirty="0">
                <a:latin typeface="Calibri"/>
                <a:cs typeface="Calibri"/>
              </a:rPr>
              <a:t>and </a:t>
            </a:r>
            <a:r>
              <a:rPr sz="1400" i="1" spc="-25" dirty="0">
                <a:latin typeface="Calibri"/>
                <a:cs typeface="Calibri"/>
              </a:rPr>
              <a:t>Young </a:t>
            </a:r>
            <a:r>
              <a:rPr sz="1400" i="1" dirty="0">
                <a:latin typeface="Calibri"/>
                <a:cs typeface="Calibri"/>
              </a:rPr>
              <a:t>Adults: A </a:t>
            </a:r>
            <a:r>
              <a:rPr sz="1400" i="1" spc="-5" dirty="0">
                <a:latin typeface="Calibri"/>
                <a:cs typeface="Calibri"/>
              </a:rPr>
              <a:t>Report of </a:t>
            </a:r>
            <a:r>
              <a:rPr sz="1400" i="1" dirty="0">
                <a:latin typeface="Calibri"/>
                <a:cs typeface="Calibri"/>
              </a:rPr>
              <a:t>the </a:t>
            </a:r>
            <a:r>
              <a:rPr sz="1400" i="1" spc="-5" dirty="0">
                <a:latin typeface="Calibri"/>
                <a:cs typeface="Calibri"/>
              </a:rPr>
              <a:t>Surgeon</a:t>
            </a:r>
            <a:r>
              <a:rPr sz="1400" i="1" spc="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General,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2012.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AutoNum type="arabicPeriod" startAt="2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2009 </a:t>
            </a:r>
            <a:r>
              <a:rPr sz="1400" dirty="0">
                <a:latin typeface="Calibri"/>
                <a:cs typeface="Calibri"/>
              </a:rPr>
              <a:t>National </a:t>
            </a:r>
            <a:r>
              <a:rPr sz="1400" spc="-5" dirty="0">
                <a:latin typeface="Calibri"/>
                <a:cs typeface="Calibri"/>
              </a:rPr>
              <a:t>Survey on Drug </a:t>
            </a:r>
            <a:r>
              <a:rPr sz="1400" dirty="0">
                <a:latin typeface="Calibri"/>
                <a:cs typeface="Calibri"/>
              </a:rPr>
              <a:t>Use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Health.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876553"/>
            <a:ext cx="731012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Overview </a:t>
            </a:r>
            <a:r>
              <a:rPr sz="3200" b="1" dirty="0">
                <a:latin typeface="Calibri"/>
                <a:cs typeface="Calibri"/>
              </a:rPr>
              <a:t>of the </a:t>
            </a:r>
            <a:r>
              <a:rPr sz="3200" b="1" spc="-5" dirty="0">
                <a:latin typeface="Calibri"/>
                <a:cs typeface="Calibri"/>
              </a:rPr>
              <a:t>Problem </a:t>
            </a:r>
            <a:r>
              <a:rPr sz="3200" b="1" dirty="0">
                <a:latin typeface="Calibri"/>
                <a:cs typeface="Calibri"/>
              </a:rPr>
              <a:t>and the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Solutions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1707134"/>
            <a:ext cx="5594350" cy="29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8195"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Problem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480,000 deaths annually </a:t>
            </a:r>
            <a:r>
              <a:rPr sz="1800" spc="-15" dirty="0">
                <a:latin typeface="Calibri"/>
                <a:cs typeface="Calibri"/>
              </a:rPr>
              <a:t>related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smoking or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exposure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88% </a:t>
            </a:r>
            <a:r>
              <a:rPr sz="1800" spc="-10" dirty="0">
                <a:latin typeface="Calibri"/>
                <a:cs typeface="Calibri"/>
              </a:rPr>
              <a:t>percent </a:t>
            </a:r>
            <a:r>
              <a:rPr sz="1800" spc="-5" dirty="0">
                <a:latin typeface="Calibri"/>
                <a:cs typeface="Calibri"/>
              </a:rPr>
              <a:t>of adults </a:t>
            </a:r>
            <a:r>
              <a:rPr sz="1800" spc="-10" dirty="0">
                <a:latin typeface="Calibri"/>
                <a:cs typeface="Calibri"/>
              </a:rPr>
              <a:t>smoked </a:t>
            </a:r>
            <a:r>
              <a:rPr sz="1800" spc="-15" dirty="0">
                <a:latin typeface="Calibri"/>
                <a:cs typeface="Calibri"/>
              </a:rPr>
              <a:t>before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age of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79756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Solution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Calibri"/>
                <a:cs typeface="Calibri"/>
              </a:rPr>
              <a:t>Taking </a:t>
            </a:r>
            <a:r>
              <a:rPr sz="1800" spc="-15" dirty="0">
                <a:latin typeface="Calibri"/>
                <a:cs typeface="Calibri"/>
              </a:rPr>
              <a:t>steps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20" dirty="0">
                <a:latin typeface="Calibri"/>
                <a:cs typeface="Calibri"/>
              </a:rPr>
              <a:t>make </a:t>
            </a:r>
            <a:r>
              <a:rPr sz="1800" dirty="0">
                <a:latin typeface="Calibri"/>
                <a:cs typeface="Calibri"/>
              </a:rPr>
              <a:t>it </a:t>
            </a:r>
            <a:r>
              <a:rPr sz="1800" spc="-10" dirty="0">
                <a:latin typeface="Calibri"/>
                <a:cs typeface="Calibri"/>
              </a:rPr>
              <a:t>harder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youth to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tobacco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Enforce laws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10" dirty="0">
                <a:latin typeface="Calibri"/>
                <a:cs typeface="Calibri"/>
              </a:rPr>
              <a:t>prohibit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sale of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tobacco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Limit </a:t>
            </a:r>
            <a:r>
              <a:rPr sz="1800" spc="-10" dirty="0">
                <a:latin typeface="Calibri"/>
                <a:cs typeface="Calibri"/>
              </a:rPr>
              <a:t>tobacco marketing </a:t>
            </a:r>
            <a:r>
              <a:rPr sz="1800" spc="-5" dirty="0">
                <a:latin typeface="Calibri"/>
                <a:cs typeface="Calibri"/>
              </a:rPr>
              <a:t>that is </a:t>
            </a:r>
            <a:r>
              <a:rPr sz="1800" spc="-15" dirty="0">
                <a:latin typeface="Calibri"/>
                <a:cs typeface="Calibri"/>
              </a:rPr>
              <a:t>likely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dirty="0">
                <a:latin typeface="Calibri"/>
                <a:cs typeface="Calibri"/>
              </a:rPr>
              <a:t>seen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youth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Educating youth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helping </a:t>
            </a:r>
            <a:r>
              <a:rPr sz="1800" dirty="0">
                <a:latin typeface="Calibri"/>
                <a:cs typeface="Calibri"/>
              </a:rPr>
              <a:t>them </a:t>
            </a:r>
            <a:r>
              <a:rPr sz="1800" spc="-15" dirty="0">
                <a:latin typeface="Calibri"/>
                <a:cs typeface="Calibri"/>
              </a:rPr>
              <a:t>make </a:t>
            </a:r>
            <a:r>
              <a:rPr sz="1800" spc="-10" dirty="0">
                <a:latin typeface="Calibri"/>
                <a:cs typeface="Calibri"/>
              </a:rPr>
              <a:t>healthy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choices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455">
              <a:lnSpc>
                <a:spcPct val="100000"/>
              </a:lnSpc>
            </a:pPr>
            <a:r>
              <a:rPr sz="3600" spc="-5" dirty="0"/>
              <a:t>The </a:t>
            </a:r>
            <a:r>
              <a:rPr sz="3600" spc="-15" dirty="0"/>
              <a:t>History </a:t>
            </a:r>
            <a:r>
              <a:rPr sz="3600" spc="-5" dirty="0"/>
              <a:t>Behind </a:t>
            </a:r>
            <a:r>
              <a:rPr sz="3600" dirty="0"/>
              <a:t>the </a:t>
            </a:r>
            <a:r>
              <a:rPr sz="3600" spc="-10" dirty="0"/>
              <a:t>Synar</a:t>
            </a:r>
            <a:r>
              <a:rPr sz="3600" spc="-65" dirty="0"/>
              <a:t> </a:t>
            </a:r>
            <a:r>
              <a:rPr sz="3600" spc="-10" dirty="0"/>
              <a:t>Legislation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990600" y="1524000"/>
            <a:ext cx="67056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8873"/>
            <a:ext cx="7082155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Congress calls </a:t>
            </a:r>
            <a:r>
              <a:rPr sz="3200" b="1" spc="-20" dirty="0">
                <a:latin typeface="Calibri"/>
                <a:cs typeface="Calibri"/>
              </a:rPr>
              <a:t>for </a:t>
            </a:r>
            <a:r>
              <a:rPr sz="3200" b="1" spc="-5" dirty="0">
                <a:latin typeface="Calibri"/>
                <a:cs typeface="Calibri"/>
              </a:rPr>
              <a:t>change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spc="-10" dirty="0">
                <a:latin typeface="Calibri"/>
                <a:cs typeface="Calibri"/>
              </a:rPr>
              <a:t>protect youth  against tobacco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products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1782317"/>
            <a:ext cx="6074410" cy="340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6350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July </a:t>
            </a:r>
            <a:r>
              <a:rPr sz="2000" dirty="0">
                <a:latin typeface="Calibri"/>
                <a:cs typeface="Calibri"/>
              </a:rPr>
              <a:t>1992, </a:t>
            </a:r>
            <a:r>
              <a:rPr sz="2000" spc="-5" dirty="0">
                <a:latin typeface="Calibri"/>
                <a:cs typeface="Calibri"/>
              </a:rPr>
              <a:t>Congress enacted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Alcohol, Drug </a:t>
            </a:r>
            <a:r>
              <a:rPr sz="2000" dirty="0">
                <a:latin typeface="Calibri"/>
                <a:cs typeface="Calibri"/>
              </a:rPr>
              <a:t>Abuse  and </a:t>
            </a:r>
            <a:r>
              <a:rPr sz="2000" spc="-10" dirty="0">
                <a:latin typeface="Calibri"/>
                <a:cs typeface="Calibri"/>
              </a:rPr>
              <a:t>Mental </a:t>
            </a:r>
            <a:r>
              <a:rPr sz="2000" dirty="0">
                <a:latin typeface="Calibri"/>
                <a:cs typeface="Calibri"/>
              </a:rPr>
              <a:t>Health </a:t>
            </a:r>
            <a:r>
              <a:rPr sz="2000" spc="-10" dirty="0">
                <a:latin typeface="Calibri"/>
                <a:cs typeface="Calibri"/>
              </a:rPr>
              <a:t>Administration Reorganization </a:t>
            </a:r>
            <a:r>
              <a:rPr sz="2000" dirty="0">
                <a:latin typeface="Calibri"/>
                <a:cs typeface="Calibri"/>
              </a:rPr>
              <a:t>Act  </a:t>
            </a:r>
            <a:r>
              <a:rPr sz="2000" spc="-55" dirty="0">
                <a:latin typeface="Calibri"/>
                <a:cs typeface="Calibri"/>
              </a:rPr>
              <a:t>(P.L. </a:t>
            </a:r>
            <a:r>
              <a:rPr sz="2000" dirty="0">
                <a:latin typeface="Calibri"/>
                <a:cs typeface="Calibri"/>
              </a:rPr>
              <a:t>102-321), which included the </a:t>
            </a:r>
            <a:r>
              <a:rPr sz="2000" spc="-5" dirty="0">
                <a:latin typeface="Calibri"/>
                <a:cs typeface="Calibri"/>
              </a:rPr>
              <a:t>Synar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Amendment.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9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amendment </a:t>
            </a:r>
            <a:r>
              <a:rPr sz="2000" spc="-10" dirty="0">
                <a:latin typeface="Calibri"/>
                <a:cs typeface="Calibri"/>
              </a:rPr>
              <a:t>requires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15" dirty="0">
                <a:latin typeface="Calibri"/>
                <a:cs typeface="Calibri"/>
              </a:rPr>
              <a:t>States </a:t>
            </a:r>
            <a:r>
              <a:rPr sz="2000" dirty="0">
                <a:latin typeface="Calibri"/>
                <a:cs typeface="Calibri"/>
              </a:rPr>
              <a:t>enact and </a:t>
            </a:r>
            <a:r>
              <a:rPr sz="2000" spc="-15" dirty="0">
                <a:latin typeface="Calibri"/>
                <a:cs typeface="Calibri"/>
              </a:rPr>
              <a:t>enforce  </a:t>
            </a:r>
            <a:r>
              <a:rPr sz="2000" spc="-10" dirty="0">
                <a:latin typeface="Calibri"/>
                <a:cs typeface="Calibri"/>
              </a:rPr>
              <a:t>laws </a:t>
            </a:r>
            <a:r>
              <a:rPr sz="2000" spc="-5" dirty="0">
                <a:latin typeface="Calibri"/>
                <a:cs typeface="Calibri"/>
              </a:rPr>
              <a:t>prohibiting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sale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distribution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tobacco  products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individuals under the </a:t>
            </a:r>
            <a:r>
              <a:rPr sz="2000" spc="-5" dirty="0">
                <a:latin typeface="Calibri"/>
                <a:cs typeface="Calibri"/>
              </a:rPr>
              <a:t>age of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2700">
              <a:latin typeface="Times New Roman"/>
              <a:cs typeface="Times New Roman"/>
            </a:endParaRPr>
          </a:p>
          <a:p>
            <a:pPr marL="354965" marR="34290" indent="-342265" algn="just">
              <a:lnSpc>
                <a:spcPts val="2160"/>
              </a:lnSpc>
              <a:buFont typeface="Wingdings"/>
              <a:buChar char="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goal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amendment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reduce </a:t>
            </a:r>
            <a:r>
              <a:rPr sz="2000" dirty="0">
                <a:latin typeface="Calibri"/>
                <a:cs typeface="Calibri"/>
              </a:rPr>
              <a:t>the number </a:t>
            </a:r>
            <a:r>
              <a:rPr sz="2000" spc="-5" dirty="0">
                <a:latin typeface="Calibri"/>
                <a:cs typeface="Calibri"/>
              </a:rPr>
              <a:t>of  successful </a:t>
            </a:r>
            <a:r>
              <a:rPr sz="2000" spc="-10" dirty="0">
                <a:latin typeface="Calibri"/>
                <a:cs typeface="Calibri"/>
              </a:rPr>
              <a:t>illegal </a:t>
            </a:r>
            <a:r>
              <a:rPr sz="2000" spc="-5" dirty="0">
                <a:latin typeface="Calibri"/>
                <a:cs typeface="Calibri"/>
              </a:rPr>
              <a:t>purchases by </a:t>
            </a:r>
            <a:r>
              <a:rPr sz="2000" spc="-10" dirty="0">
                <a:latin typeface="Calibri"/>
                <a:cs typeface="Calibri"/>
              </a:rPr>
              <a:t>minors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0" dirty="0">
                <a:latin typeface="Calibri"/>
                <a:cs typeface="Calibri"/>
              </a:rPr>
              <a:t>more </a:t>
            </a:r>
            <a:r>
              <a:rPr sz="2000" dirty="0">
                <a:latin typeface="Calibri"/>
                <a:cs typeface="Calibri"/>
              </a:rPr>
              <a:t>than  20 </a:t>
            </a:r>
            <a:r>
              <a:rPr sz="2000" spc="-10" dirty="0">
                <a:latin typeface="Calibri"/>
                <a:cs typeface="Calibri"/>
              </a:rPr>
              <a:t>percent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attempted </a:t>
            </a:r>
            <a:r>
              <a:rPr sz="2000" spc="-5" dirty="0">
                <a:latin typeface="Calibri"/>
                <a:cs typeface="Calibri"/>
              </a:rPr>
              <a:t>buys by </a:t>
            </a:r>
            <a:r>
              <a:rPr sz="2000" spc="-10" dirty="0">
                <a:latin typeface="Calibri"/>
                <a:cs typeface="Calibri"/>
              </a:rPr>
              <a:t>minors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State.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>
              <a:lnSpc>
                <a:spcPct val="100000"/>
              </a:lnSpc>
            </a:pPr>
            <a:r>
              <a:rPr sz="4000" spc="-5" dirty="0"/>
              <a:t>Implementing the </a:t>
            </a:r>
            <a:r>
              <a:rPr sz="4000" spc="-15" dirty="0"/>
              <a:t>Synar</a:t>
            </a:r>
            <a:r>
              <a:rPr sz="4000" spc="-50" dirty="0"/>
              <a:t> </a:t>
            </a:r>
            <a:r>
              <a:rPr sz="4000" spc="-10" dirty="0"/>
              <a:t>Amendment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1828038"/>
            <a:ext cx="8002905" cy="432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implement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Synar Amendment, SAMHSA issued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Synar Regulation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January 1996 </a:t>
            </a:r>
            <a:r>
              <a:rPr sz="2000" spc="-5" dirty="0">
                <a:latin typeface="Calibri"/>
                <a:cs typeface="Calibri"/>
              </a:rPr>
              <a:t>requiring </a:t>
            </a:r>
            <a:r>
              <a:rPr sz="2000" spc="-15" dirty="0">
                <a:latin typeface="Calibri"/>
                <a:cs typeface="Calibri"/>
              </a:rPr>
              <a:t>states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to:</a:t>
            </a:r>
            <a:endParaRPr sz="2000">
              <a:latin typeface="Calibri"/>
              <a:cs typeface="Calibri"/>
            </a:endParaRPr>
          </a:p>
          <a:p>
            <a:pPr marL="514350" marR="148590" indent="-349250">
              <a:lnSpc>
                <a:spcPct val="100000"/>
              </a:lnSpc>
              <a:spcBef>
                <a:spcPts val="480"/>
              </a:spcBef>
              <a:buSzPct val="90000"/>
              <a:buChar char="•"/>
              <a:tabLst>
                <a:tab pos="513715" algn="l"/>
                <a:tab pos="514984" algn="l"/>
              </a:tabLst>
            </a:pP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5" dirty="0">
                <a:latin typeface="Calibri"/>
                <a:cs typeface="Calibri"/>
              </a:rPr>
              <a:t>effect </a:t>
            </a:r>
            <a:r>
              <a:rPr sz="2000" spc="-10" dirty="0">
                <a:latin typeface="Calibri"/>
                <a:cs typeface="Calibri"/>
              </a:rPr>
              <a:t>laws prohibiting any </a:t>
            </a:r>
            <a:r>
              <a:rPr sz="2000" spc="-20" dirty="0">
                <a:latin typeface="Calibri"/>
                <a:cs typeface="Calibri"/>
              </a:rPr>
              <a:t>manufacturer, </a:t>
            </a:r>
            <a:r>
              <a:rPr sz="2000" spc="-30" dirty="0">
                <a:latin typeface="Calibri"/>
                <a:cs typeface="Calibri"/>
              </a:rPr>
              <a:t>retailer,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distributor  </a:t>
            </a:r>
            <a:r>
              <a:rPr sz="2000" spc="-5" dirty="0">
                <a:latin typeface="Calibri"/>
                <a:cs typeface="Calibri"/>
              </a:rPr>
              <a:t>of tobacco products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selling or distributing such products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any  </a:t>
            </a:r>
            <a:r>
              <a:rPr sz="2000" dirty="0">
                <a:latin typeface="Calibri"/>
                <a:cs typeface="Calibri"/>
              </a:rPr>
              <a:t>individual </a:t>
            </a:r>
            <a:r>
              <a:rPr sz="2000" spc="-5" dirty="0">
                <a:latin typeface="Calibri"/>
                <a:cs typeface="Calibri"/>
              </a:rPr>
              <a:t>younger </a:t>
            </a:r>
            <a:r>
              <a:rPr sz="2000" dirty="0">
                <a:latin typeface="Calibri"/>
                <a:cs typeface="Calibri"/>
              </a:rPr>
              <a:t>than </a:t>
            </a:r>
            <a:r>
              <a:rPr sz="2000" spc="-5" dirty="0">
                <a:latin typeface="Calibri"/>
                <a:cs typeface="Calibri"/>
              </a:rPr>
              <a:t>age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18.</a:t>
            </a:r>
            <a:endParaRPr sz="2000">
              <a:latin typeface="Calibri"/>
              <a:cs typeface="Calibri"/>
            </a:endParaRPr>
          </a:p>
          <a:p>
            <a:pPr marL="514350" indent="-349250">
              <a:lnSpc>
                <a:spcPct val="100000"/>
              </a:lnSpc>
              <a:buSzPct val="90000"/>
              <a:buChar char="•"/>
              <a:tabLst>
                <a:tab pos="513715" algn="l"/>
                <a:tab pos="514984" algn="l"/>
              </a:tabLst>
            </a:pPr>
            <a:r>
              <a:rPr sz="2000" spc="-10" dirty="0">
                <a:latin typeface="Calibri"/>
                <a:cs typeface="Calibri"/>
              </a:rPr>
              <a:t>Enforce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laws.</a:t>
            </a:r>
            <a:endParaRPr sz="2000">
              <a:latin typeface="Calibri"/>
              <a:cs typeface="Calibri"/>
            </a:endParaRPr>
          </a:p>
          <a:p>
            <a:pPr marL="514350" marR="647065" indent="-349250">
              <a:lnSpc>
                <a:spcPct val="100000"/>
              </a:lnSpc>
              <a:buSzPct val="90000"/>
              <a:buChar char="•"/>
              <a:tabLst>
                <a:tab pos="513715" algn="l"/>
                <a:tab pos="514984" algn="l"/>
              </a:tabLst>
            </a:pPr>
            <a:r>
              <a:rPr sz="2000" spc="-5" dirty="0">
                <a:latin typeface="Calibri"/>
                <a:cs typeface="Calibri"/>
              </a:rPr>
              <a:t>Conduct </a:t>
            </a:r>
            <a:r>
              <a:rPr sz="2000" dirty="0">
                <a:latin typeface="Calibri"/>
                <a:cs typeface="Calibri"/>
              </a:rPr>
              <a:t>annual </a:t>
            </a:r>
            <a:r>
              <a:rPr sz="2000" spc="-10" dirty="0">
                <a:latin typeface="Calibri"/>
                <a:cs typeface="Calibri"/>
              </a:rPr>
              <a:t>random, </a:t>
            </a:r>
            <a:r>
              <a:rPr sz="2000" dirty="0">
                <a:latin typeface="Calibri"/>
                <a:cs typeface="Calibri"/>
              </a:rPr>
              <a:t>unannounced inspections in a </a:t>
            </a:r>
            <a:r>
              <a:rPr sz="2000" spc="-20" dirty="0">
                <a:latin typeface="Calibri"/>
                <a:cs typeface="Calibri"/>
              </a:rPr>
              <a:t>way </a:t>
            </a:r>
            <a:r>
              <a:rPr sz="2000" spc="-5" dirty="0">
                <a:latin typeface="Calibri"/>
                <a:cs typeface="Calibri"/>
              </a:rPr>
              <a:t>that  </a:t>
            </a: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valid </a:t>
            </a:r>
            <a:r>
              <a:rPr sz="2000" spc="-5" dirty="0">
                <a:latin typeface="Calibri"/>
                <a:cs typeface="Calibri"/>
              </a:rPr>
              <a:t>probability sample of outlets </a:t>
            </a:r>
            <a:r>
              <a:rPr sz="2000" dirty="0">
                <a:latin typeface="Calibri"/>
                <a:cs typeface="Calibri"/>
              </a:rPr>
              <a:t>accessible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minors.</a:t>
            </a:r>
            <a:endParaRPr sz="2000">
              <a:latin typeface="Calibri"/>
              <a:cs typeface="Calibri"/>
            </a:endParaRPr>
          </a:p>
          <a:p>
            <a:pPr marL="514350" marR="328295" indent="-349250">
              <a:lnSpc>
                <a:spcPct val="100000"/>
              </a:lnSpc>
              <a:buSzPct val="90000"/>
              <a:buChar char="•"/>
              <a:tabLst>
                <a:tab pos="513715" algn="l"/>
                <a:tab pos="514984" algn="l"/>
              </a:tabLst>
            </a:pPr>
            <a:r>
              <a:rPr sz="2000" spc="-10" dirty="0">
                <a:latin typeface="Calibri"/>
                <a:cs typeface="Calibri"/>
              </a:rPr>
              <a:t>Negotiate interim targets </a:t>
            </a:r>
            <a:r>
              <a:rPr sz="2000" dirty="0">
                <a:latin typeface="Calibri"/>
                <a:cs typeface="Calibri"/>
              </a:rPr>
              <a:t>and a </a:t>
            </a:r>
            <a:r>
              <a:rPr sz="2000" spc="-15" dirty="0">
                <a:latin typeface="Calibri"/>
                <a:cs typeface="Calibri"/>
              </a:rPr>
              <a:t>date to </a:t>
            </a:r>
            <a:r>
              <a:rPr sz="2000" spc="-5" dirty="0">
                <a:latin typeface="Calibri"/>
                <a:cs typeface="Calibri"/>
              </a:rPr>
              <a:t>achieve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noncompliance </a:t>
            </a:r>
            <a:r>
              <a:rPr sz="2000" spc="-25" dirty="0">
                <a:latin typeface="Calibri"/>
                <a:cs typeface="Calibri"/>
              </a:rPr>
              <a:t>rate  </a:t>
            </a:r>
            <a:r>
              <a:rPr sz="2000" spc="-5" dirty="0">
                <a:latin typeface="Calibri"/>
                <a:cs typeface="Calibri"/>
              </a:rPr>
              <a:t>of no </a:t>
            </a:r>
            <a:r>
              <a:rPr sz="2000" spc="-10" dirty="0">
                <a:latin typeface="Calibri"/>
                <a:cs typeface="Calibri"/>
              </a:rPr>
              <a:t>more </a:t>
            </a:r>
            <a:r>
              <a:rPr sz="2000" dirty="0">
                <a:latin typeface="Calibri"/>
                <a:cs typeface="Calibri"/>
              </a:rPr>
              <a:t>than 20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percent.</a:t>
            </a:r>
            <a:endParaRPr sz="2000">
              <a:latin typeface="Calibri"/>
              <a:cs typeface="Calibri"/>
            </a:endParaRPr>
          </a:p>
          <a:p>
            <a:pPr marL="628650">
              <a:lnSpc>
                <a:spcPct val="100000"/>
              </a:lnSpc>
            </a:pPr>
            <a:r>
              <a:rPr sz="1400" dirty="0">
                <a:latin typeface="Courier New"/>
                <a:cs typeface="Courier New"/>
              </a:rPr>
              <a:t>o </a:t>
            </a:r>
            <a:r>
              <a:rPr sz="2000" spc="-10" dirty="0">
                <a:latin typeface="Calibri"/>
                <a:cs typeface="Calibri"/>
              </a:rPr>
              <a:t>Federal </a:t>
            </a:r>
            <a:r>
              <a:rPr sz="2000" spc="-15" dirty="0">
                <a:latin typeface="Calibri"/>
                <a:cs typeface="Calibri"/>
              </a:rPr>
              <a:t>target </a:t>
            </a:r>
            <a:r>
              <a:rPr sz="2000" dirty="0">
                <a:latin typeface="Calibri"/>
                <a:cs typeface="Calibri"/>
              </a:rPr>
              <a:t>of 20 </a:t>
            </a:r>
            <a:r>
              <a:rPr sz="2000" spc="-10" dirty="0">
                <a:latin typeface="Calibri"/>
                <a:cs typeface="Calibri"/>
              </a:rPr>
              <a:t>percent </a:t>
            </a:r>
            <a:r>
              <a:rPr sz="2000" spc="-5" dirty="0">
                <a:latin typeface="Calibri"/>
                <a:cs typeface="Calibri"/>
              </a:rPr>
              <a:t>established </a:t>
            </a:r>
            <a:r>
              <a:rPr sz="2000" spc="-15" dirty="0">
                <a:latin typeface="Calibri"/>
                <a:cs typeface="Calibri"/>
              </a:rPr>
              <a:t>for States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U.S.</a:t>
            </a:r>
            <a:endParaRPr sz="2000">
              <a:latin typeface="Calibri"/>
              <a:cs typeface="Calibri"/>
            </a:endParaRPr>
          </a:p>
          <a:p>
            <a:pPr marL="8509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jurisdictions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the FFY 2003 Annual </a:t>
            </a:r>
            <a:r>
              <a:rPr sz="2000" spc="-5" dirty="0">
                <a:latin typeface="Calibri"/>
                <a:cs typeface="Calibri"/>
              </a:rPr>
              <a:t>Synar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Report.</a:t>
            </a:r>
            <a:endParaRPr sz="2000">
              <a:latin typeface="Calibri"/>
              <a:cs typeface="Calibri"/>
            </a:endParaRPr>
          </a:p>
          <a:p>
            <a:pPr marL="514350" marR="631825" indent="-349250">
              <a:lnSpc>
                <a:spcPct val="100000"/>
              </a:lnSpc>
              <a:buSzPct val="90000"/>
              <a:buChar char="•"/>
              <a:tabLst>
                <a:tab pos="513715" algn="l"/>
                <a:tab pos="514984" algn="l"/>
              </a:tabLst>
            </a:pPr>
            <a:r>
              <a:rPr sz="2000" spc="-5" dirty="0">
                <a:latin typeface="Calibri"/>
                <a:cs typeface="Calibri"/>
              </a:rPr>
              <a:t>Submit </a:t>
            </a:r>
            <a:r>
              <a:rPr sz="2000" dirty="0">
                <a:latin typeface="Calibri"/>
                <a:cs typeface="Calibri"/>
              </a:rPr>
              <a:t>an Annual </a:t>
            </a:r>
            <a:r>
              <a:rPr sz="2000" spc="-5" dirty="0">
                <a:latin typeface="Calibri"/>
                <a:cs typeface="Calibri"/>
              </a:rPr>
              <a:t>Synar Report detailing </a:t>
            </a:r>
            <a:r>
              <a:rPr sz="2000" spc="-15" dirty="0">
                <a:latin typeface="Calibri"/>
                <a:cs typeface="Calibri"/>
              </a:rPr>
              <a:t>State </a:t>
            </a:r>
            <a:r>
              <a:rPr sz="2000" dirty="0">
                <a:latin typeface="Calibri"/>
                <a:cs typeface="Calibri"/>
              </a:rPr>
              <a:t>activities </a:t>
            </a:r>
            <a:r>
              <a:rPr sz="2000" spc="-15" dirty="0">
                <a:latin typeface="Calibri"/>
                <a:cs typeface="Calibri"/>
              </a:rPr>
              <a:t>to enforce 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laws.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9975D92999542AA1E40E6D181D85C" ma:contentTypeVersion="10" ma:contentTypeDescription="Create a new document." ma:contentTypeScope="" ma:versionID="3902966bdba43b5de1c69cc094f87b90">
  <xsd:schema xmlns:xsd="http://www.w3.org/2001/XMLSchema" xmlns:xs="http://www.w3.org/2001/XMLSchema" xmlns:p="http://schemas.microsoft.com/office/2006/metadata/properties" xmlns:ns2="084b108d-46a9-4cc0-92a1-7c03ca0eefcc" xmlns:ns3="6b36141a-6da3-4a64-9710-f6d5c8aceef6" targetNamespace="http://schemas.microsoft.com/office/2006/metadata/properties" ma:root="true" ma:fieldsID="a9ba9edf6e1d30a4685fa15e8d06617a" ns2:_="" ns3:_="">
    <xsd:import namespace="084b108d-46a9-4cc0-92a1-7c03ca0eefcc"/>
    <xsd:import namespace="6b36141a-6da3-4a64-9710-f6d5c8acee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b108d-46a9-4cc0-92a1-7c03ca0eef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6141a-6da3-4a64-9710-f6d5c8ace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51D0B3-D018-4AD3-96BC-E4EA16FE015D}"/>
</file>

<file path=customXml/itemProps2.xml><?xml version="1.0" encoding="utf-8"?>
<ds:datastoreItem xmlns:ds="http://schemas.openxmlformats.org/officeDocument/2006/customXml" ds:itemID="{C181AFEB-219E-4218-A6BD-9D4C85B93C1D}"/>
</file>

<file path=customXml/itemProps3.xml><?xml version="1.0" encoding="utf-8"?>
<ds:datastoreItem xmlns:ds="http://schemas.openxmlformats.org/officeDocument/2006/customXml" ds:itemID="{35BBD62D-E744-432F-8A89-F872EDBA89C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1799</Words>
  <Application>Microsoft Office PowerPoint</Application>
  <PresentationFormat>On-screen Show (4:3)</PresentationFormat>
  <Paragraphs>238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Intro to Synar</vt:lpstr>
      <vt:lpstr>PowerPoint Presentation</vt:lpstr>
      <vt:lpstr>Traditional Tobacco Statement</vt:lpstr>
      <vt:lpstr>PowerPoint Presentation</vt:lpstr>
      <vt:lpstr>Tobacco and Youth</vt:lpstr>
      <vt:lpstr>Overview of the Problem and the Solutions</vt:lpstr>
      <vt:lpstr>The History Behind the Synar Legislation</vt:lpstr>
      <vt:lpstr>Congress calls for change to protect youth  against tobacco products</vt:lpstr>
      <vt:lpstr>Implementing the Synar Amendment</vt:lpstr>
      <vt:lpstr>Penalty for Noncompliance</vt:lpstr>
      <vt:lpstr>State Synar Program Compliance</vt:lpstr>
      <vt:lpstr>State of New Mexico Tobacco Products Act</vt:lpstr>
      <vt:lpstr>What’s New?</vt:lpstr>
      <vt:lpstr>Components of E‐Cigarettes</vt:lpstr>
      <vt:lpstr>Refill Flavors</vt:lpstr>
      <vt:lpstr>PowerPoint Presentation</vt:lpstr>
      <vt:lpstr>Vapor Composition</vt:lpstr>
      <vt:lpstr>PowerPoint Presentation</vt:lpstr>
      <vt:lpstr>PowerPoint Presentation</vt:lpstr>
      <vt:lpstr>PowerPoint Presentation</vt:lpstr>
      <vt:lpstr>Enforcement</vt:lpstr>
      <vt:lpstr>Reporting</vt:lpstr>
      <vt:lpstr>Random, Unannounced Inspections and Valid  Probability Sample</vt:lpstr>
      <vt:lpstr>NM Synar Components</vt:lpstr>
      <vt:lpstr>Merchant Education</vt:lpstr>
      <vt:lpstr>Merchant Education Form</vt:lpstr>
      <vt:lpstr>Compliance Inspections</vt:lpstr>
      <vt:lpstr>PowerPoint Presentation</vt:lpstr>
      <vt:lpstr>Enforcement Inspections  By: NM State Police (SIU)</vt:lpstr>
      <vt:lpstr>Coverage Study</vt:lpstr>
      <vt:lpstr>Synar Is a Success</vt:lpstr>
      <vt:lpstr>Practices for Reducing Access Reported</vt:lpstr>
      <vt:lpstr>Practices for Reducing Access Reported</vt:lpstr>
      <vt:lpstr>Integration of Synar Into  Overall Prevention Efforts</vt:lpstr>
      <vt:lpstr>SYNAR ACTIVITIES</vt:lpstr>
      <vt:lpstr>Objectives for Merchant Education:</vt:lpstr>
      <vt:lpstr>Merchant Education</vt:lpstr>
      <vt:lpstr>Merchant Tools</vt:lpstr>
      <vt:lpstr>Useful tools for Merchants</vt:lpstr>
      <vt:lpstr>Useful for Merchants</vt:lpstr>
      <vt:lpstr>Useful for Merchants</vt:lpstr>
      <vt:lpstr>Useful for Merchants</vt:lpstr>
      <vt:lpstr>Merchant Education Forms Due</vt:lpstr>
      <vt:lpstr>Role Play</vt:lpstr>
      <vt:lpstr>Questions?</vt:lpstr>
      <vt:lpstr>References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Behind the Synar Legislation</dc:title>
  <dc:creator>Brian L. Chavez</dc:creator>
  <cp:lastModifiedBy>Seifert, Scott</cp:lastModifiedBy>
  <cp:revision>29</cp:revision>
  <dcterms:created xsi:type="dcterms:W3CDTF">2017-08-08T15:16:01Z</dcterms:created>
  <dcterms:modified xsi:type="dcterms:W3CDTF">2018-08-14T15:38:37Z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2017-08-08T00:00:00Z</vt:filetime>
  </property>
  <property fmtid="{D5CDD505-2E9C-101B-9397-08002B2CF9AE}" pid="5" name="ContentTypeId">
    <vt:lpwstr>0x0101003529975D92999542AA1E40E6D181D85C</vt:lpwstr>
  </property>
</Properties>
</file>